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B57"/>
    <a:srgbClr val="7E0000"/>
    <a:srgbClr val="FBE5D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0945" autoAdjust="0"/>
  </p:normalViewPr>
  <p:slideViewPr>
    <p:cSldViewPr snapToGrid="0">
      <p:cViewPr varScale="1">
        <p:scale>
          <a:sx n="107" d="100"/>
          <a:sy n="107" d="100"/>
        </p:scale>
        <p:origin x="17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CA587-2925-4A6C-A7B3-AD2FB1B9D4FA}" type="datetimeFigureOut">
              <a:rPr lang="ru-RU" smtClean="0"/>
              <a:t>15.02.21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357A2-6925-46D4-A0F8-DC13117A9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837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357A2-6925-46D4-A0F8-DC13117A937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103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357A2-6925-46D4-A0F8-DC13117A937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919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357A2-6925-46D4-A0F8-DC13117A937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89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7A8D-D4E1-4C44-B545-A8CE609FBA99}" type="datetimeFigureOut">
              <a:rPr lang="ru-RU" smtClean="0"/>
              <a:t>15.02.21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835F-E543-4D5F-A2A6-93E404B5D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29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7A8D-D4E1-4C44-B545-A8CE609FBA99}" type="datetimeFigureOut">
              <a:rPr lang="ru-RU" smtClean="0"/>
              <a:t>15.02.21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835F-E543-4D5F-A2A6-93E404B5D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98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7A8D-D4E1-4C44-B545-A8CE609FBA99}" type="datetimeFigureOut">
              <a:rPr lang="ru-RU" smtClean="0"/>
              <a:t>15.02.21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835F-E543-4D5F-A2A6-93E404B5D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36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7A8D-D4E1-4C44-B545-A8CE609FBA99}" type="datetimeFigureOut">
              <a:rPr lang="ru-RU" smtClean="0"/>
              <a:t>15.02.21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835F-E543-4D5F-A2A6-93E404B5D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87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7A8D-D4E1-4C44-B545-A8CE609FBA99}" type="datetimeFigureOut">
              <a:rPr lang="ru-RU" smtClean="0"/>
              <a:t>15.02.21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835F-E543-4D5F-A2A6-93E404B5D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96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7A8D-D4E1-4C44-B545-A8CE609FBA99}" type="datetimeFigureOut">
              <a:rPr lang="ru-RU" smtClean="0"/>
              <a:t>15.02.21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835F-E543-4D5F-A2A6-93E404B5D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17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7A8D-D4E1-4C44-B545-A8CE609FBA99}" type="datetimeFigureOut">
              <a:rPr lang="ru-RU" smtClean="0"/>
              <a:t>15.02.21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835F-E543-4D5F-A2A6-93E404B5D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816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7A8D-D4E1-4C44-B545-A8CE609FBA99}" type="datetimeFigureOut">
              <a:rPr lang="ru-RU" smtClean="0"/>
              <a:t>15.02.21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835F-E543-4D5F-A2A6-93E404B5D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34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7A8D-D4E1-4C44-B545-A8CE609FBA99}" type="datetimeFigureOut">
              <a:rPr lang="ru-RU" smtClean="0"/>
              <a:t>15.02.21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835F-E543-4D5F-A2A6-93E404B5D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70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7A8D-D4E1-4C44-B545-A8CE609FBA99}" type="datetimeFigureOut">
              <a:rPr lang="ru-RU" smtClean="0"/>
              <a:t>15.02.21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835F-E543-4D5F-A2A6-93E404B5D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40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7A8D-D4E1-4C44-B545-A8CE609FBA99}" type="datetimeFigureOut">
              <a:rPr lang="ru-RU" smtClean="0"/>
              <a:t>15.02.21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835F-E543-4D5F-A2A6-93E404B5D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04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A7A8D-D4E1-4C44-B545-A8CE609FBA99}" type="datetimeFigureOut">
              <a:rPr lang="ru-RU" smtClean="0"/>
              <a:t>15.02.21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A835F-E543-4D5F-A2A6-93E404B5D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96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8.crdownload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24" t="13493" b="13111"/>
          <a:stretch/>
        </p:blipFill>
        <p:spPr>
          <a:xfrm>
            <a:off x="4771152" y="0"/>
            <a:ext cx="7420848" cy="68735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127614"/>
            <a:ext cx="52562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СП 3.1.3597-20</a:t>
            </a:r>
            <a:br>
              <a:rPr lang="ru-RU" sz="4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/>
              </a:rPr>
              <a:t>"Профилактика новой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effectLst/>
              </a:rPr>
              <a:t>коронавирусной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/>
              </a:rPr>
              <a:t> инфекции (COVID-19)"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CA529C-AC24-804B-AE20-A2BCEEA6E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7891" y="6570392"/>
            <a:ext cx="1598892" cy="2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65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98"/>
          <a:stretch/>
        </p:blipFill>
        <p:spPr>
          <a:xfrm>
            <a:off x="0" y="0"/>
            <a:ext cx="5090160" cy="685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2" t="-1149" r="156" b="1149"/>
          <a:stretch/>
        </p:blipFill>
        <p:spPr>
          <a:xfrm>
            <a:off x="7117080" y="478"/>
            <a:ext cx="5090160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7" t="-1149" r="156" b="64042"/>
          <a:stretch/>
        </p:blipFill>
        <p:spPr>
          <a:xfrm>
            <a:off x="4404360" y="4298158"/>
            <a:ext cx="2712720" cy="254484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19646" y="3553759"/>
            <a:ext cx="11523028" cy="30538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81195" y="4957526"/>
            <a:ext cx="95620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Выписка пациента из стационара для продолжения лечения в амбулаторных условиях может осуществляться </a:t>
            </a:r>
            <a:r>
              <a:rPr lang="ru-RU" sz="1600" b="1" dirty="0">
                <a:solidFill>
                  <a:srgbClr val="C00000"/>
                </a:solidFill>
              </a:rPr>
              <a:t>до получения отрицательного результата лабораторного исследования биологического материала </a:t>
            </a:r>
            <a:r>
              <a:rPr lang="ru-RU" sz="1600" dirty="0"/>
              <a:t>методом полимеразной цепной реакции на наличие возбудителя COVID-19, за исключением выписки пациентов, проживающих в коммунальной квартире, учреждениях социального обслуживания с круглосуточным пребыванием, общежитиях и средствах размещения, предоставляющих гостиничные услуги.</a:t>
            </a:r>
            <a:endParaRPr lang="ru-RU" sz="1600" b="0" i="0" dirty="0"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9646" y="459221"/>
            <a:ext cx="11492641" cy="29397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8764" y="578326"/>
            <a:ext cx="88253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Подозрительными на COVID-19 являются случаи заболеваний с наличием симптоматики </a:t>
            </a:r>
            <a:r>
              <a:rPr lang="ru-RU" sz="1600" b="1" dirty="0">
                <a:solidFill>
                  <a:srgbClr val="C00000"/>
                </a:solidFill>
              </a:rPr>
              <a:t>инфекционного заболевания, чаще респираторного характера, или с клиникой внебольничной пневмонии, и эпидемиологическим анамнезом </a:t>
            </a:r>
            <a:r>
              <a:rPr lang="ru-RU" sz="1600" dirty="0"/>
              <a:t>(в связи с прибытием из неблагополучного региона, контактом с человеком с лабораторно подтвержденным диагнозом COVID-19, работой в медицинской организации с пациентами с клиникой респираторных заболеваний, внебольничных пневмоний и иными случаями).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08363" y="2204129"/>
            <a:ext cx="82157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solidFill>
                  <a:srgbClr val="C00000"/>
                </a:solidFill>
              </a:rPr>
              <a:t>Подтвержденным случаем COVID-19 считается случай с лабораторным подтверждением любым из методов, определяющих антиген возбудителя, с использованием диагностических препаратов и тест-систем, зарегистрированных в соответствии с законодательством Российской Федерации.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58AD27-DD76-4D47-8253-7A07B7081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75" y="2259158"/>
            <a:ext cx="1028608" cy="10286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396" y="459221"/>
            <a:ext cx="2327278" cy="293971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19055" y="3629216"/>
            <a:ext cx="111242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Выписка пациентов к занятию трудовой деятельностью (обучению), допуск в организованные коллективы после проведенного лечения (как в стационарных, так и в амбулаторных условиях) и выздоровления осуществляются при получении </a:t>
            </a:r>
            <a:r>
              <a:rPr lang="ru-RU" sz="1600" b="1" dirty="0">
                <a:solidFill>
                  <a:srgbClr val="C00000"/>
                </a:solidFill>
              </a:rPr>
              <a:t>одного отрицательного результата лабораторного исследования </a:t>
            </a:r>
            <a:r>
              <a:rPr lang="ru-RU" sz="1600" dirty="0"/>
              <a:t>методом полимеразной цепной реакции на наличие возбудителя  COVID-19.</a:t>
            </a:r>
            <a:r>
              <a:rPr lang="ru-RU" sz="1600" dirty="0">
                <a:solidFill>
                  <a:srgbClr val="22272F"/>
                </a:solidFill>
              </a:rPr>
              <a:t> </a:t>
            </a:r>
            <a:r>
              <a:rPr lang="ru-RU" sz="1600" i="1" dirty="0">
                <a:solidFill>
                  <a:schemeClr val="accent5">
                    <a:lumMod val="50000"/>
                  </a:schemeClr>
                </a:solidFill>
              </a:rPr>
              <a:t>В случае получения положительного результата лабораторного исследования при подготовке к выписке пациента, следующее лабораторное исследование проводится не ранее, чем через 3 календарных дня.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5087702"/>
            <a:ext cx="1403313" cy="137864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2CA529C-AC24-804B-AE20-A2BCEEA6EC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7891" y="6570392"/>
            <a:ext cx="1598892" cy="2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15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98"/>
          <a:stretch/>
        </p:blipFill>
        <p:spPr>
          <a:xfrm>
            <a:off x="0" y="0"/>
            <a:ext cx="5090160" cy="685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2" t="-1149" r="156" b="1149"/>
          <a:stretch/>
        </p:blipFill>
        <p:spPr>
          <a:xfrm>
            <a:off x="7117080" y="478"/>
            <a:ext cx="5090160" cy="6858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7" t="-1149" r="156" b="64042"/>
          <a:stretch/>
        </p:blipFill>
        <p:spPr>
          <a:xfrm>
            <a:off x="4404360" y="4298158"/>
            <a:ext cx="2712720" cy="254484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01782" y="336265"/>
            <a:ext cx="9143997" cy="9548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1782" y="1468604"/>
            <a:ext cx="9143997" cy="10814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1782" y="2688880"/>
            <a:ext cx="9143997" cy="9548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1783" y="3775748"/>
            <a:ext cx="11388436" cy="2661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27971" y="3800105"/>
            <a:ext cx="89682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Материалами для лабораторных исследований на COVID-19 являются: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респираторный материал для исследования методом полимеразной цепной реакции (мазок из носоглотки и ротоглотки и мокрота (при наличии) и/или </a:t>
            </a:r>
            <a:r>
              <a:rPr lang="ru-RU" sz="1600" dirty="0" err="1"/>
              <a:t>эндотрахеальный</a:t>
            </a:r>
            <a:r>
              <a:rPr lang="ru-RU" sz="1600" dirty="0"/>
              <a:t> аспират или бронхоальвеолярный </a:t>
            </a:r>
            <a:r>
              <a:rPr lang="ru-RU" sz="1600" dirty="0" err="1"/>
              <a:t>лаваж</a:t>
            </a:r>
            <a:r>
              <a:rPr lang="ru-RU" sz="1600" dirty="0"/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сыворотка крови для серологического исследования (при использовании иммуноферментного анализа);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err="1"/>
              <a:t>аутоптаты</a:t>
            </a:r>
            <a:r>
              <a:rPr lang="ru-RU" sz="1600" dirty="0"/>
              <a:t> легких, трахеи и селезенки для посмертной диагностики.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1783" y="406944"/>
            <a:ext cx="9081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Лицо, контактировавшее с больным COVID-19, находится в изоляции (в </a:t>
            </a:r>
            <a:r>
              <a:rPr lang="ru-RU" sz="1600" dirty="0" err="1"/>
              <a:t>обсерваторе</a:t>
            </a:r>
            <a:r>
              <a:rPr lang="ru-RU" sz="1600" dirty="0"/>
              <a:t>, по месту жительства</a:t>
            </a:r>
            <a:r>
              <a:rPr lang="ru-RU" sz="1600" dirty="0">
                <a:solidFill>
                  <a:srgbClr val="C00000"/>
                </a:solidFill>
              </a:rPr>
              <a:t>) </a:t>
            </a:r>
            <a:r>
              <a:rPr lang="ru-RU" sz="1600" b="1" dirty="0">
                <a:solidFill>
                  <a:srgbClr val="C00000"/>
                </a:solidFill>
              </a:rPr>
              <a:t>не менее 14-ти календарных дней </a:t>
            </a:r>
            <a:r>
              <a:rPr lang="ru-RU" sz="1600" dirty="0"/>
              <a:t>со дня последнего контакта с больным COVID-19 или до выздоровления (в случае развития заболевания).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2954" y="1505509"/>
            <a:ext cx="90504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Выписка контактных лиц, у которых не появились клинические симптомы в течение всего периода медицинского наблюдения, к занятию трудовой деятельностью (обучению), допуск в организованные коллективы осуществляются </a:t>
            </a:r>
            <a:r>
              <a:rPr lang="ru-RU" sz="1600" b="1" dirty="0">
                <a:solidFill>
                  <a:srgbClr val="C00000"/>
                </a:solidFill>
              </a:rPr>
              <a:t>по истечении 14-ти календарных </a:t>
            </a:r>
            <a:r>
              <a:rPr lang="ru-RU" sz="1600" dirty="0"/>
              <a:t>дней со дня последнего контакта с больным COVID-19 без проведения лабораторного исследования на COVID-19.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1781" y="2747394"/>
            <a:ext cx="91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Отбор проб биологического материала у лица, контактировавшего с больным COVID-19, для лабораторного исследования проводится при появлении клинических симптомов заболевания, сходного с COVID-19.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30037" y="5718603"/>
            <a:ext cx="1026621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sz="1600" i="1" dirty="0">
                <a:solidFill>
                  <a:srgbClr val="C00000"/>
                </a:solidFill>
              </a:rPr>
              <a:t>Работники медицинских организаций, которые проводят отбор проб биологического материала, должны использовать средства индивидуальной защиты (далее - СИЗ).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58AD27-DD76-4D47-8253-7A07B7081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06" y="5512075"/>
            <a:ext cx="1028608" cy="10286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5" t="51684" r="50796" b="2659"/>
          <a:stretch/>
        </p:blipFill>
        <p:spPr>
          <a:xfrm>
            <a:off x="571499" y="3950528"/>
            <a:ext cx="2195017" cy="1797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" t="1231" r="20065" b="-1231"/>
          <a:stretch/>
        </p:blipFill>
        <p:spPr>
          <a:xfrm flipH="1">
            <a:off x="9542206" y="77589"/>
            <a:ext cx="2580968" cy="35942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2CA529C-AC24-804B-AE20-A2BCEEA6EC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7891" y="6570392"/>
            <a:ext cx="1598892" cy="2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36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98"/>
          <a:stretch/>
        </p:blipFill>
        <p:spPr>
          <a:xfrm>
            <a:off x="0" y="0"/>
            <a:ext cx="5090160" cy="6858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2" t="-1149" r="156" b="1149"/>
          <a:stretch/>
        </p:blipFill>
        <p:spPr>
          <a:xfrm>
            <a:off x="7117080" y="478"/>
            <a:ext cx="5090160" cy="6858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7" t="-1149" r="156" b="64042"/>
          <a:stretch/>
        </p:blipFill>
        <p:spPr>
          <a:xfrm>
            <a:off x="4404360" y="4298158"/>
            <a:ext cx="2712720" cy="2544841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377121" y="4865891"/>
            <a:ext cx="8720382" cy="18434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7657" y="4865891"/>
            <a:ext cx="85197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Решение о признании лабораторных исследований на COVID-19, проводимых в лабораториях медицинских организациях, окончательными, а также решение об изменении перечня лиц, обследуемых в лабораториях медицинских организаций, принимается территориальным органом </a:t>
            </a:r>
            <a:r>
              <a:rPr lang="ru-RU" sz="1600" dirty="0" err="1"/>
              <a:t>Роспотребнадзора</a:t>
            </a:r>
            <a:r>
              <a:rPr lang="ru-RU" sz="1600" dirty="0"/>
              <a:t>. Основанием для признания результатов исследований окончательными являются результаты анализа эффективности деятельности лабораторий - получение ими стабильно высоких уровней по верификации положительных (сомнительных) проб </a:t>
            </a:r>
            <a:r>
              <a:rPr lang="ru-RU" sz="1600" b="1" dirty="0">
                <a:solidFill>
                  <a:srgbClr val="C00000"/>
                </a:solidFill>
              </a:rPr>
              <a:t>(85% и более в течение 10 календарных дней).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3348" y="362757"/>
            <a:ext cx="868415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Работники медицинских организаций, выполняющие аэрозольные процедуры (аспирацию или открытое отсасывание образцов дыхательных путей, интубацию, сердечно-легочную реанимацию, бронхоскопию), используют: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568CEE-486D-D24D-B9A0-FB49184E6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491" y="118753"/>
            <a:ext cx="3019447" cy="6858000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49770" y="1648986"/>
            <a:ext cx="8355038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  <a:endCxn id="18" idx="6"/>
          </p:cNvCxnSpPr>
          <p:nvPr/>
        </p:nvCxnSpPr>
        <p:spPr>
          <a:xfrm flipV="1">
            <a:off x="8701493" y="1184270"/>
            <a:ext cx="1625778" cy="464718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0207349" y="1124309"/>
            <a:ext cx="119922" cy="1199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49770" y="2342973"/>
            <a:ext cx="8355038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8674828" y="1642555"/>
            <a:ext cx="1981391" cy="69892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10566444" y="1585523"/>
            <a:ext cx="119922" cy="1199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 flipV="1">
            <a:off x="8785785" y="2341212"/>
            <a:ext cx="1536010" cy="631691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10228400" y="2287790"/>
            <a:ext cx="119922" cy="1199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19790" y="1694730"/>
            <a:ext cx="838501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2272F"/>
                </a:solidFill>
              </a:rPr>
              <a:t>фильтрующие полумаски (одноразовый респиратор), обеспечивающие фильтрацию 99% твёрдых и жидких частиц или более высокий уровень защиты (</a:t>
            </a:r>
            <a:r>
              <a:rPr lang="ru-RU" sz="1600" dirty="0" err="1">
                <a:solidFill>
                  <a:srgbClr val="22272F"/>
                </a:solidFill>
              </a:rPr>
              <a:t>пневмошлем</a:t>
            </a:r>
            <a:r>
              <a:rPr lang="ru-RU" sz="1600" dirty="0">
                <a:solidFill>
                  <a:srgbClr val="22272F"/>
                </a:solidFill>
              </a:rPr>
              <a:t>)</a:t>
            </a:r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19790" y="1235478"/>
            <a:ext cx="548826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2272F"/>
                </a:solidFill>
              </a:rPr>
              <a:t>очки для защиты глаз или защитный экран</a:t>
            </a:r>
            <a:endParaRPr lang="ru-RU" sz="1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49770" y="2379163"/>
            <a:ext cx="819462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22272F"/>
                </a:solidFill>
              </a:rPr>
              <a:t>противочумный халат и перчатки, водонепроницаемый фартук при проведении процедур, при которых жидкость может попасть на халат или специальные защитные комплекты</a:t>
            </a:r>
            <a:endParaRPr lang="ru-RU" sz="16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77120" y="3122389"/>
            <a:ext cx="8720383" cy="1630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61334" y="3162000"/>
            <a:ext cx="85050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Число лиц, присутствующих в помещении, при заборе биологического материала, ограничивается </a:t>
            </a:r>
            <a:r>
              <a:rPr lang="ru-RU" sz="1600" b="1" dirty="0">
                <a:solidFill>
                  <a:srgbClr val="C00000"/>
                </a:solidFill>
              </a:rPr>
              <a:t>до минимума, </a:t>
            </a:r>
            <a:r>
              <a:rPr lang="ru-RU" sz="1600" dirty="0"/>
              <a:t>необходимого для сбора образцов.</a:t>
            </a:r>
          </a:p>
          <a:p>
            <a:pPr algn="just"/>
            <a:r>
              <a:rPr lang="ru-RU" sz="1600" dirty="0"/>
              <a:t>Используемые при отборе проб материалы утилизируются как категория медицинских отходов класса В. </a:t>
            </a:r>
          </a:p>
          <a:p>
            <a:pPr algn="just"/>
            <a:r>
              <a:rPr lang="ru-RU" sz="1600" dirty="0"/>
              <a:t>Дезинфекция рабочих зон и обеззараживание возможных разливов крови или инфекционных жидкостей проводятся с применением препаратов с </a:t>
            </a:r>
            <a:r>
              <a:rPr lang="ru-RU" sz="1600" dirty="0" err="1"/>
              <a:t>вирулицидным</a:t>
            </a:r>
            <a:r>
              <a:rPr lang="ru-RU" sz="1600" dirty="0"/>
              <a:t> действием.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386986" y="2977986"/>
            <a:ext cx="8407764" cy="26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2CA529C-AC24-804B-AE20-A2BCEEA6E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7891" y="6570392"/>
            <a:ext cx="1598892" cy="2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06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98"/>
          <a:stretch/>
        </p:blipFill>
        <p:spPr>
          <a:xfrm>
            <a:off x="0" y="0"/>
            <a:ext cx="5090160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2" t="-1149" r="156" b="1149"/>
          <a:stretch/>
        </p:blipFill>
        <p:spPr>
          <a:xfrm>
            <a:off x="7117080" y="478"/>
            <a:ext cx="5090160" cy="685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7" t="-1149" r="156" b="64042"/>
          <a:stretch/>
        </p:blipFill>
        <p:spPr>
          <a:xfrm>
            <a:off x="4404360" y="4298158"/>
            <a:ext cx="2712720" cy="254484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8500" y="1309600"/>
            <a:ext cx="11538699" cy="2494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95985" y="1354036"/>
            <a:ext cx="8808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Выборочные уточнения результатов лабораторных исследований на COVID-19 проводятся в случаях, если: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6139" y="272517"/>
            <a:ext cx="11591061" cy="919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solidFill>
                  <a:srgbClr val="22272F"/>
                </a:solidFill>
              </a:rPr>
              <a:t>Федеральные бюджетные учреждения здравоохранения - центры гигиены и эпидемиологии в субъектах Российской Федерации проводят выборочные уточнения результатов исследований проб на COVID-19, получаемых лабораториями, с учетом объемов и данных о результативности проводимых ими исследований.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8448" y="5681887"/>
            <a:ext cx="11528750" cy="9194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При летальных исходах больных с подозрением на COVID-19, лабораторно подтвержденных случаев COVID-19 проводятся исследования образцов </a:t>
            </a:r>
            <a:r>
              <a:rPr lang="ru-RU" sz="1600" dirty="0" err="1"/>
              <a:t>аутопсийных</a:t>
            </a:r>
            <a:r>
              <a:rPr lang="ru-RU" sz="1600" dirty="0"/>
              <a:t> материалов, полученных при патолого-анатомическом вскрытии (образцы легких, трахеи, селезенки) на COVID-19.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5986" y="1915657"/>
            <a:ext cx="88082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удельный вес положительных результатов, полученных в конкретной лаборатории, выше среднего по субъекту Российской Федерации;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удельный вес положительных результатов, полученных в конкретной лаборатории, ниже среднего по субъекту Российской Федерации при объемах выполненных исследований выше среднего по субъекту Российской Федерации;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расход тест-систем выше среднего по субъекту Российской Федерации;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50% и более положительных результатов в течение рабочей смены.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8501" y="3931264"/>
            <a:ext cx="11538698" cy="6469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Сбор всех данных по результатам тестирования на COVID-19 проводится федеральными бюджетными учреждениями здравоохранения - центрами гигиены и эпидемиологии в субъектах Российской Федерации.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8499" y="4670368"/>
            <a:ext cx="11538699" cy="9194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 очагах COVID-19 с групповой заболеваемостью объем проводимых лабораторных исследований определяется территориальными органами </a:t>
            </a:r>
            <a:r>
              <a:rPr lang="ru-RU" sz="1600" dirty="0" err="1"/>
              <a:t>Роспотребнадзора</a:t>
            </a:r>
            <a:r>
              <a:rPr lang="ru-RU" sz="1600" dirty="0"/>
              <a:t> с учетом границ очага и эпидемиологических рисков по распространению инфекции.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2CA529C-AC24-804B-AE20-A2BCEEA6E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891" y="6570392"/>
            <a:ext cx="1598892" cy="2310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F8F37E8-367B-7444-B9C3-832488631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268" y="1463957"/>
            <a:ext cx="2272410" cy="225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40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98"/>
          <a:stretch/>
        </p:blipFill>
        <p:spPr>
          <a:xfrm>
            <a:off x="0" y="0"/>
            <a:ext cx="509016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2" t="-1149" r="156" b="1149"/>
          <a:stretch/>
        </p:blipFill>
        <p:spPr>
          <a:xfrm>
            <a:off x="7117080" y="478"/>
            <a:ext cx="509016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7" t="-1149" r="156" b="64042"/>
          <a:stretch/>
        </p:blipFill>
        <p:spPr>
          <a:xfrm>
            <a:off x="4404360" y="4298158"/>
            <a:ext cx="2712720" cy="254484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5974" y="1956933"/>
            <a:ext cx="11724968" cy="46150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5974" y="772971"/>
            <a:ext cx="11724967" cy="10115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38546"/>
            <a:ext cx="12192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IV. Противоэпидемические мероприятия в отношении COVID-19</a:t>
            </a:r>
            <a:endParaRPr lang="ru-RU" sz="2400" b="1" i="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3626" y="2293886"/>
            <a:ext cx="1144474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принятие мер по всем звеньям эпидемического процесса: источник, пути передачи и восприимчивый организм (изоляция больных, прерывание путей передачи возбудителя, защита лиц, контактировавших с больным COVID-19, и лиц из групп риска);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выявление больных, их своевременную изоляцию и госпитализацию;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установление границ очага (организации, транспортные средства, место жительство и другие) и лиц, контактировавших с больным COVID-19;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разобщение лиц, подвергшихся риску заражения (при распространении инфекции - максимальное ограничение контактов);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проведение мероприятий в эпидемических очагах (выявление лиц, контактировавших с больными COVID-19, их изоляцию (в домашних условиях или в </a:t>
            </a:r>
            <a:r>
              <a:rPr lang="ru-RU" sz="1600" dirty="0" err="1"/>
              <a:t>обсерваторах</a:t>
            </a:r>
            <a:r>
              <a:rPr lang="ru-RU" sz="1600" dirty="0"/>
              <a:t> в зависимости от эпидемиологических рисков) с лабораторным обследованием на COVID-19 при появлении симптомов, не исключающих COVID-19, медицинское наблюдение в течение 14 календарных дней со дня контакта с больным COVID-19, назначение экстренной профилактики (профилактического лечения);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дезинфекцию;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экстренную профилактику (профилактическое лечение) для лиц, контактировавших с больными COVID-19, и лиц из групп риска;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профилактику внутрибольничного инфицирования и недопущение формирования очагов в медицинских организациях;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соблюдение больными, лицами с подозрением на COVID-19 и находившимися в контакте с больными COVID-19, обязательного режима изоляции.</a:t>
            </a:r>
            <a:endParaRPr lang="ru-RU" sz="1600" b="0" i="0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974" y="875754"/>
            <a:ext cx="1172496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/>
              <a:t>Противоэпидемические мероприятия в отношении COVID-19 включают комплекс мер, направленных на предотвращение завоза и распространение инфекции, и организуются территориальными органами </a:t>
            </a:r>
            <a:r>
              <a:rPr lang="ru-RU" sz="1600" i="1" dirty="0" err="1"/>
              <a:t>Роспотребнадзора</a:t>
            </a:r>
            <a:r>
              <a:rPr lang="ru-RU" sz="1600" i="1" dirty="0"/>
              <a:t> с участием уполномоченных органов государственной власти субъектов Российской Федерации</a:t>
            </a:r>
            <a:r>
              <a:rPr lang="ru-RU" i="1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55530" y="2026411"/>
            <a:ext cx="555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Эпидемиологическая тактика при COVID-19 включает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CA529C-AC24-804B-AE20-A2BCEEA6E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891" y="6570392"/>
            <a:ext cx="1598892" cy="2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55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98"/>
          <a:stretch/>
        </p:blipFill>
        <p:spPr>
          <a:xfrm>
            <a:off x="0" y="0"/>
            <a:ext cx="509016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2" t="-1149" r="156" b="1149"/>
          <a:stretch/>
        </p:blipFill>
        <p:spPr>
          <a:xfrm>
            <a:off x="7117080" y="478"/>
            <a:ext cx="509016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7" t="-1149" r="156" b="64042"/>
          <a:stretch/>
        </p:blipFill>
        <p:spPr>
          <a:xfrm>
            <a:off x="4404360" y="4298158"/>
            <a:ext cx="2712720" cy="25448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1000" y="294967"/>
            <a:ext cx="11459496" cy="2330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85018" y="1153592"/>
            <a:ext cx="110514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информируют больных COVID-19 и лиц, находившихся в контакте с больными COVID-19, о необходимости соблюдения ими </a:t>
            </a:r>
            <a:r>
              <a:rPr lang="ru-RU" sz="1600" b="1" dirty="0">
                <a:solidFill>
                  <a:srgbClr val="C00000"/>
                </a:solidFill>
              </a:rPr>
              <a:t>в течение 14-ти календарных дней </a:t>
            </a:r>
            <a:r>
              <a:rPr lang="ru-RU" sz="1600" dirty="0"/>
              <a:t>со дня контакта с больным COVID-19 режима изоляции с использованием любых доступных средств связи;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выдают предписания медицинским организациям по месту проживания (пребывания) лиц, находившихся в контакте с больными COVID-19, об установлении в отношении указанных лиц медицинского наблюдения</a:t>
            </a:r>
            <a:r>
              <a:rPr lang="ru-RU" sz="1600" dirty="0">
                <a:latin typeface="PT Serif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5019" y="401114"/>
            <a:ext cx="11051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Территориальные органы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Роспотребнадзора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по результатам проведения мероприятий в эпидемических очагах в течение 1 рабочего дня: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1001" y="2846439"/>
            <a:ext cx="11459496" cy="36428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5018" y="3581258"/>
            <a:ext cx="864747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уточнению перечня рейсов, прибывающих из неблагополучных регионов по COVID-19;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уточнению схем оперативного реагирования;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err="1"/>
              <a:t>тепловизионному</a:t>
            </a:r>
            <a:r>
              <a:rPr lang="ru-RU" sz="1600" dirty="0"/>
              <a:t> контролю пассажиров и экипажа;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обеспечению опроса пассажиров путем анкетирования;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обеспечению готовности медицинского пункта к отбору материала;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обеспечению госпитализации больных в медицинскую организацию инфекционного профиля или перепрофилированную организацию, для оказания медицинской помощи указанным лицам, функционирующую в режиме инфекционного стационара, при выявлении больных с клиникой инфекционного заболевания;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обеспечению обсервации лиц, находившихся в контакте с больными COVID-19, по эпидемическим показаниям;</a:t>
            </a:r>
            <a:endParaRPr lang="ru-RU" sz="1600" b="0" i="0" dirty="0"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019" y="2934927"/>
            <a:ext cx="11255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Территориальные органы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Роспотребнадзора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и иные органы государственной власти в соответствии с предоставленной компетенцией организуют мероприятия по: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r="20926"/>
          <a:stretch/>
        </p:blipFill>
        <p:spPr>
          <a:xfrm flipH="1">
            <a:off x="9252488" y="3224627"/>
            <a:ext cx="2588008" cy="32403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CA529C-AC24-804B-AE20-A2BCEEA6E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7891" y="6570392"/>
            <a:ext cx="1598892" cy="23105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1029627-5F11-6F48-B829-0652381F1DB6}"/>
              </a:ext>
            </a:extLst>
          </p:cNvPr>
          <p:cNvSpPr/>
          <p:nvPr/>
        </p:nvSpPr>
        <p:spPr>
          <a:xfrm>
            <a:off x="9048997" y="3681351"/>
            <a:ext cx="320634" cy="391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91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98"/>
          <a:stretch/>
        </p:blipFill>
        <p:spPr>
          <a:xfrm>
            <a:off x="0" y="0"/>
            <a:ext cx="5090160" cy="6858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2" t="-1149" r="156" b="1149"/>
          <a:stretch/>
        </p:blipFill>
        <p:spPr>
          <a:xfrm>
            <a:off x="7117080" y="478"/>
            <a:ext cx="5090160" cy="685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7" t="-1149" r="156" b="64042"/>
          <a:stretch/>
        </p:blipFill>
        <p:spPr>
          <a:xfrm>
            <a:off x="4404360" y="4298158"/>
            <a:ext cx="2712720" cy="25448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5246" y="682686"/>
            <a:ext cx="11329220" cy="49217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5246" y="1188483"/>
            <a:ext cx="1119648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72F"/>
                </a:solidFill>
              </a:rPr>
              <a:t>соблюдение всеми физическими лицами правил личной гигиены (мытье рук, использование антисептиков, медицинских масок, перчаток), соблюдение социальной дистанции </a:t>
            </a:r>
            <a:r>
              <a:rPr lang="ru-RU" b="1" dirty="0">
                <a:solidFill>
                  <a:srgbClr val="C00000"/>
                </a:solidFill>
              </a:rPr>
              <a:t>от 1,5 до 2 метров;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72F"/>
                </a:solidFill>
              </a:rPr>
              <a:t>выполнение требований биологической безопасности в медицинских организациях и лабораториях, проводящих исследования с потенциально инфицированным биологическим материалом;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72F"/>
                </a:solidFill>
              </a:rPr>
              <a:t>организация дезинфекционного режима на предприятиях общественного питания, объектах торговли, транспорте, в том числе дезинфекция оборудования и инвентаря, обеззараживание воздуха;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72F"/>
                </a:solidFill>
              </a:rPr>
              <a:t>обеспечение организациями и индивидуальными предпринимателями проведения дезинфекции во всех рабочих помещениях, использования оборудования по обеззараживанию воздуха, создания запаса дезинфицирующих средств, ограничения или отмены выезда за пределы территории Российской Федерации;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72F"/>
                </a:solidFill>
              </a:rPr>
              <a:t>организация выявления лиц с признаками инфекционных заболеваний при приходе на работу;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72F"/>
                </a:solidFill>
              </a:rPr>
              <a:t>использование мер социального разобщения (временное прекращение работы предприятий общественного питания, розничной торговли (за исключением торговли товаров первой необходимости), переход на удаленный режим работы, перевод на дистанционное обучение образовательных организаций;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72F"/>
                </a:solidFill>
              </a:rPr>
              <a:t>ограничение или отмена проведения массовых мероприятий (развлекательных, культурных, спортивных).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19981" y="750919"/>
            <a:ext cx="9630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Мероприятиями, направленными на "разрыв" механизма передачи инфекции, являются: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CA529C-AC24-804B-AE20-A2BCEEA6E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891" y="6570392"/>
            <a:ext cx="1598892" cy="2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41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98"/>
          <a:stretch/>
        </p:blipFill>
        <p:spPr>
          <a:xfrm>
            <a:off x="0" y="0"/>
            <a:ext cx="509016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2" t="-1149" r="156" b="1149"/>
          <a:stretch/>
        </p:blipFill>
        <p:spPr>
          <a:xfrm>
            <a:off x="7117080" y="478"/>
            <a:ext cx="509016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7" t="-1149" r="156" b="64042"/>
          <a:stretch/>
        </p:blipFill>
        <p:spPr>
          <a:xfrm>
            <a:off x="4404360" y="4298158"/>
            <a:ext cx="2712720" cy="25448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6808" y="530133"/>
            <a:ext cx="4879504" cy="19524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6808" y="2805907"/>
            <a:ext cx="11158384" cy="19409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Среди указанных лиц, проводится систематическое информирование о возможных рисках заражения   COVID-19, информационно-разъяснительная работа по вопросам эпидемиологии и профилактики COVID-19; систематическое обучение работников медицинских организаций по вопросам соблюдения требований биологической безопасности при оказании медицинской помощи больным COVID-19, внебольничными пневмониями, острыми респираторными вирусными инфекциями (далее - ОРВИ), при проведении медицинского наблюдения за лицами в режиме домашней изоляции и в </a:t>
            </a:r>
            <a:r>
              <a:rPr lang="ru-RU" dirty="0" err="1"/>
              <a:t>обсерваторах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1231" y="767717"/>
            <a:ext cx="44306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К группам риска заболевания COVID-19 относятся: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C00000"/>
                </a:solidFill>
              </a:rPr>
              <a:t>люди в возрасте 65 лет и старше;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C00000"/>
                </a:solidFill>
              </a:rPr>
              <a:t>больные хроническими заболеваниями;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C00000"/>
                </a:solidFill>
              </a:rPr>
              <a:t>работники медицинских организаций.</a:t>
            </a:r>
            <a:endParaRPr lang="ru-RU" b="0" i="1" dirty="0">
              <a:solidFill>
                <a:srgbClr val="C00000"/>
              </a:solidFill>
              <a:effectLst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16808" y="4933794"/>
            <a:ext cx="11158384" cy="10215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Лицам, имеющим контакт с лицами, у которых подтверждены случаи COVID-19, а также лицам из групп риска может назначаться </a:t>
            </a:r>
            <a:r>
              <a:rPr lang="ru-RU" b="1" dirty="0">
                <a:solidFill>
                  <a:srgbClr val="C00000"/>
                </a:solidFill>
              </a:rPr>
              <a:t>экстренная профилактика </a:t>
            </a:r>
            <a:r>
              <a:rPr lang="ru-RU" dirty="0"/>
              <a:t>(профилактическое лечение) с применением рекомендованных для лечения и профилактики COVID-19 препаратов.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46"/>
          <a:stretch/>
        </p:blipFill>
        <p:spPr>
          <a:xfrm>
            <a:off x="5620735" y="407753"/>
            <a:ext cx="6016341" cy="22365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2CA529C-AC24-804B-AE20-A2BCEEA6E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7891" y="6570392"/>
            <a:ext cx="1598892" cy="2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61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98"/>
          <a:stretch/>
        </p:blipFill>
        <p:spPr>
          <a:xfrm>
            <a:off x="0" y="0"/>
            <a:ext cx="509016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2" t="-1149" r="156" b="1149"/>
          <a:stretch/>
        </p:blipFill>
        <p:spPr>
          <a:xfrm>
            <a:off x="7117080" y="478"/>
            <a:ext cx="509016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7" t="-1149" r="156" b="64042"/>
          <a:stretch/>
        </p:blipFill>
        <p:spPr>
          <a:xfrm>
            <a:off x="4605837" y="4313159"/>
            <a:ext cx="2712720" cy="25448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38546"/>
            <a:ext cx="121920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V. Противоэпидемические мероприятия, связанные с госпитализацией лиц с подтвержденным диагнозом COVID-19, и профилактика внутрибольничного инфицирования</a:t>
            </a:r>
            <a:endParaRPr lang="ru-RU" sz="2400" b="1" i="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9285" y="1794510"/>
            <a:ext cx="11128945" cy="10215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Госпитализация лиц с подтвержденным диагнозом COVID-19 или с подозрением на данное заболевание осуществляется в том числе по эпидемиологическим показаниям (проживание в общежитии, отсутствие возможности самоизоляции при наличии в окружении указанных лиц, лиц относящихся к группе риска).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9285" y="3218759"/>
            <a:ext cx="6481582" cy="28603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Госпитализация лиц с подтвержденным диагнозом COVID-19 или с подозрением на данное заболевание осуществляется в медицинскую организацию </a:t>
            </a:r>
            <a:r>
              <a:rPr lang="ru-RU" b="1" dirty="0">
                <a:solidFill>
                  <a:srgbClr val="C00000"/>
                </a:solidFill>
              </a:rPr>
              <a:t>инфекционного профиля </a:t>
            </a:r>
            <a:r>
              <a:rPr lang="ru-RU" dirty="0"/>
              <a:t>или перепрофилированную организацию для оказания медицинской помощи указанным лицам, функционирующую в режиме инфекционного стационара, с обеспечением соответствующих мер безопасности, включая запрет допуска лиц, не задействованных в обеспечении его работы, а также родственников пациентов.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330" y="1725348"/>
            <a:ext cx="5783709" cy="5783709"/>
          </a:xfrm>
          <a:prstGeom prst="rect">
            <a:avLst/>
          </a:prstGeom>
          <a:effectLst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2CA529C-AC24-804B-AE20-A2BCEEA6E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7891" y="6570392"/>
            <a:ext cx="1598892" cy="2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62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98"/>
          <a:stretch/>
        </p:blipFill>
        <p:spPr>
          <a:xfrm>
            <a:off x="0" y="0"/>
            <a:ext cx="5090160" cy="685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2" t="-1149" r="156" b="1149"/>
          <a:stretch/>
        </p:blipFill>
        <p:spPr>
          <a:xfrm>
            <a:off x="7117080" y="478"/>
            <a:ext cx="5090160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7" t="-1149" r="156" b="64042"/>
          <a:stretch/>
        </p:blipFill>
        <p:spPr>
          <a:xfrm>
            <a:off x="4404360" y="4298158"/>
            <a:ext cx="2712720" cy="254484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64529" y="254713"/>
            <a:ext cx="11362953" cy="27984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4529" y="3291221"/>
            <a:ext cx="11362953" cy="32408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5040584"/>
            <a:ext cx="7909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На границе указанных зон выделяется помещение для снятия использованных СИЗ (для дезинфекции и обработки или последующей утилизации при использовании одноразовых комплектов).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45287" y="490281"/>
            <a:ext cx="8092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Больные с внебольничной пневмонией должны направляться в медицинскую организацию, переведенную в режим функционирования инфекционного стационара (персонал работает в СИЗ постоянно в режиме соответствующей текущей дезинфекции) и имеющую необходимое материально-техническое оснащение для оказания специализированной и реанимационной помощи.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29000" y="2002778"/>
            <a:ext cx="8092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При отсутствии возможностей направления этих групп в отдельные медицинские организации, возможно проведение "зонирования" (разделения зон) для вышеуказанных категорий пациентов внутри стационара, разделенных этажностью или коридорами.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3470924"/>
            <a:ext cx="7909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 медицинских организациях для оказания помощи вышеуказанным категориям больных выделяется "чистая" зона для персонала, вход в которую должен осуществляться через санитарный пропускник или быть огражден перекрытием, устойчивым к обработке дезинфекционным средствам. Перед входом в "грязную" зону рекомендуется разместить большое зеркало для контроля персоналом применения СИЗ.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320" y="3185577"/>
            <a:ext cx="3452162" cy="34521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33400" y="5955477"/>
            <a:ext cx="58237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600" b="1" i="1" dirty="0">
                <a:solidFill>
                  <a:srgbClr val="C00000"/>
                </a:solidFill>
              </a:rPr>
              <a:t>Прием больных осуществляется непосредственно в палату</a:t>
            </a:r>
            <a:r>
              <a:rPr lang="ru-RU" sz="1600" dirty="0">
                <a:solidFill>
                  <a:srgbClr val="22272F"/>
                </a:solidFill>
              </a:rPr>
              <a:t>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29" y="254713"/>
            <a:ext cx="2798445" cy="279844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2CA529C-AC24-804B-AE20-A2BCEEA6E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7891" y="6570392"/>
            <a:ext cx="1598892" cy="2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2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2" t="-1149" r="156" b="1149"/>
          <a:stretch/>
        </p:blipFill>
        <p:spPr>
          <a:xfrm>
            <a:off x="7101840" y="0"/>
            <a:ext cx="509016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DDB0C1-1E08-E043-AE29-D13E81EE3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492" y="138546"/>
            <a:ext cx="7344627" cy="62050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98"/>
          <a:stretch/>
        </p:blipFill>
        <p:spPr>
          <a:xfrm>
            <a:off x="0" y="0"/>
            <a:ext cx="509016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7" t="-1149" r="156" b="64042"/>
          <a:stretch/>
        </p:blipFill>
        <p:spPr>
          <a:xfrm>
            <a:off x="4404360" y="4298158"/>
            <a:ext cx="2712720" cy="2544841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92988" y="3762294"/>
            <a:ext cx="7140872" cy="22474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</a:rPr>
              <a:t>Новая </a:t>
            </a:r>
            <a:r>
              <a:rPr lang="ru-RU" b="0" i="0" dirty="0" err="1">
                <a:effectLst/>
              </a:rPr>
              <a:t>коронавирусная</a:t>
            </a:r>
            <a:r>
              <a:rPr lang="ru-RU" b="0" i="0" dirty="0">
                <a:effectLst/>
              </a:rPr>
              <a:t> инфекция (COVID-19) (далее - COVID-19) является острым респираторным заболеванием, вызванным новым </a:t>
            </a:r>
            <a:r>
              <a:rPr lang="ru-RU" b="0" i="0" dirty="0" err="1">
                <a:effectLst/>
              </a:rPr>
              <a:t>коронавирусом</a:t>
            </a:r>
            <a:r>
              <a:rPr lang="ru-RU" b="0" i="0" dirty="0">
                <a:effectLst/>
              </a:rPr>
              <a:t> (SARS-CoV-2). </a:t>
            </a:r>
          </a:p>
          <a:p>
            <a:pPr algn="just"/>
            <a:endParaRPr lang="ru-RU" dirty="0">
              <a:solidFill>
                <a:srgbClr val="22272F"/>
              </a:solidFill>
            </a:endParaRPr>
          </a:p>
          <a:p>
            <a:pPr algn="just"/>
            <a:r>
              <a:rPr lang="ru-RU" b="0" i="1" dirty="0">
                <a:solidFill>
                  <a:srgbClr val="C00000"/>
                </a:solidFill>
                <a:effectLst/>
              </a:rPr>
              <a:t>Вирус SARS-CoV-2 в соответствии с санитарным законодательством Российской Федерации отнесен ко II группе патогенности.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38546"/>
            <a:ext cx="12192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chemeClr val="accent1">
                    <a:lumMod val="50000"/>
                  </a:schemeClr>
                </a:solidFill>
                <a:effectLst/>
              </a:rPr>
              <a:t>I. Общие положения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988" y="1181576"/>
            <a:ext cx="7140873" cy="22474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</a:rPr>
              <a:t>Настоящие санитарно-эпидемиологические правила (далее - санитарные правила) устанавливают требования к комплексу организационных, профилактических, санитарно-противоэпидемических мероприятий, проведение которых обеспечивает предупреждение возникновения и распространения случаев заболевания новой </a:t>
            </a:r>
            <a:r>
              <a:rPr lang="ru-RU" b="0" i="0" dirty="0" err="1">
                <a:effectLst/>
              </a:rPr>
              <a:t>коронавирусной</a:t>
            </a:r>
            <a:r>
              <a:rPr lang="ru-RU" b="0" i="0" dirty="0">
                <a:effectLst/>
              </a:rPr>
              <a:t> инфекцией (COVID-19) на территории Российской Федерации.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2CA529C-AC24-804B-AE20-A2BCEEA6E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7891" y="6570392"/>
            <a:ext cx="1598892" cy="2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22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98"/>
          <a:stretch/>
        </p:blipFill>
        <p:spPr>
          <a:xfrm>
            <a:off x="0" y="0"/>
            <a:ext cx="509016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2" t="-1149" r="156" b="1149"/>
          <a:stretch/>
        </p:blipFill>
        <p:spPr>
          <a:xfrm>
            <a:off x="7117080" y="478"/>
            <a:ext cx="509016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7" t="-1149" r="156" b="64042"/>
          <a:stretch/>
        </p:blipFill>
        <p:spPr>
          <a:xfrm>
            <a:off x="4404360" y="4298158"/>
            <a:ext cx="2712720" cy="25448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74520" y="3995687"/>
            <a:ext cx="9799320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Оказание медицинской помощи организуется с выполнением максимально возможного числа процедур и использованием переносного оборудования (УЗИ, рентген, ЭКГ и другие) в палатах.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Диагностические кабинеты с крупногабаритным оборудованием (КТ и другие), при невозможности выделения отдельных кабинетов, используют по графику с выделением отдельных часов для обследования лиц с подтвержденным диагнозом и подозрительных, высокого риска (пневмонии и другие) с проведением дезинфекции по типу заключительной после приема больных с подтвержденным диагнозом; в случае проведения экстренных исследований пациентам высокого риска вне графика в кабинете проводится дезинфекция.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В случае необходимости проведения больным (подозрительным) COVID-19 эндоскопических исследований к оборудованию применяются режимы высокой очистки и обеззараживания.</a:t>
            </a:r>
            <a:endParaRPr lang="ru-RU" sz="1600" b="0" i="0" dirty="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7" t="7287" r="15427" b="60444"/>
          <a:stretch/>
        </p:blipFill>
        <p:spPr>
          <a:xfrm>
            <a:off x="7723430" y="426678"/>
            <a:ext cx="4201870" cy="24047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1480" y="426678"/>
            <a:ext cx="7388150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Перевозка больных и лиц с подозрением на COVID-19 в стационар осуществляется на </a:t>
            </a:r>
            <a:r>
              <a:rPr lang="ru-RU" sz="1600" b="1" dirty="0">
                <a:solidFill>
                  <a:srgbClr val="C00000"/>
                </a:solidFill>
              </a:rPr>
              <a:t>специально выделенном транспорте.</a:t>
            </a:r>
            <a:r>
              <a:rPr lang="ru-RU" sz="1600" dirty="0"/>
              <a:t> </a:t>
            </a:r>
            <a:r>
              <a:rPr lang="ru-RU" sz="1600" i="1" dirty="0">
                <a:solidFill>
                  <a:schemeClr val="accent5">
                    <a:lumMod val="50000"/>
                  </a:schemeClr>
                </a:solidFill>
              </a:rPr>
              <a:t>Все перевозимые лица обеспечиваются медицинской маской.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Сопровождающий персонал, включая водителей, должен использовать СИЗ, исключающие риски инфицирования. После доставки автотранспорт подвергается </a:t>
            </a:r>
            <a:r>
              <a:rPr lang="ru-RU" sz="1600" b="1" dirty="0">
                <a:solidFill>
                  <a:srgbClr val="C00000"/>
                </a:solidFill>
              </a:rPr>
              <a:t>дезинфекции </a:t>
            </a:r>
            <a:r>
              <a:rPr lang="ru-RU" sz="1600" dirty="0"/>
              <a:t>в специально оборудованном месте на территории медицинской организации, принимающей больных (подозрительных)     COVID-19.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1480" y="2703625"/>
            <a:ext cx="1126236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Работники медицинских организаций, оказывающие помощь больным COVID-19, в "грязной" зоне использует средства индивидуальной защиты - противочумный костюм или его аналоги (комбинезон, респиратор обеспечивающий фильтрацию 99% твёрдых и жидких частиц в сочетании с лицевым щитком, защитные очки, бахилы, перчатки), в "чистой" зоне работники медицинских организаций используют медицинские халаты и медицинские маски.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640" y="3570636"/>
            <a:ext cx="3870961" cy="32873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2CA529C-AC24-804B-AE20-A2BCEEA6E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7891" y="6570392"/>
            <a:ext cx="1598892" cy="2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98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98"/>
          <a:stretch/>
        </p:blipFill>
        <p:spPr>
          <a:xfrm>
            <a:off x="0" y="0"/>
            <a:ext cx="509016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2" t="-1149" r="156" b="1149"/>
          <a:stretch/>
        </p:blipFill>
        <p:spPr>
          <a:xfrm>
            <a:off x="7117080" y="478"/>
            <a:ext cx="509016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7" t="-1149" r="156" b="64042"/>
          <a:stretch/>
        </p:blipFill>
        <p:spPr>
          <a:xfrm>
            <a:off x="4404360" y="4298158"/>
            <a:ext cx="2712720" cy="254484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1980" y="508307"/>
            <a:ext cx="11186160" cy="58413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6280" y="1790879"/>
            <a:ext cx="84627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перевод больного COVID-19 в специализированную медицинскую организацию;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установление лиц, контактировавших с больными COVID-19, среди работников медицинских организаций и больных, их изоляция в домашних условиях или госпитализация в том числе по эпидемиологическим показаниям, лабораторное обследование на COVID-19 и установление медицинского наблюдения на срок</a:t>
            </a:r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14 календарных дней</a:t>
            </a:r>
            <a:r>
              <a:rPr lang="ru-RU" b="1" dirty="0"/>
              <a:t> </a:t>
            </a:r>
            <a:r>
              <a:rPr lang="ru-RU" dirty="0"/>
              <a:t>со дня последнего контакта с больным, назначение средств экстренной профилактики (профилактического лечения);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закрытие отделения на "прием", максимальная выписка пациентов из отделения, заключительная дезинфекция;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в зависимости от эпидемиологических рисков закрытие стационара на "прием" с обсервацией больных и работников медицинских организаций.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980" y="826428"/>
            <a:ext cx="8577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При выявлении лиц с подтвержденным диагнозом COVID-19 и лиц с подозрением на заболевание в непрофильных медицинских организациях проводятся: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"/>
          <a:stretch/>
        </p:blipFill>
        <p:spPr>
          <a:xfrm>
            <a:off x="9179076" y="0"/>
            <a:ext cx="2609064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2CA529C-AC24-804B-AE20-A2BCEEA6E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7891" y="6570392"/>
            <a:ext cx="1598892" cy="2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18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98"/>
          <a:stretch/>
        </p:blipFill>
        <p:spPr>
          <a:xfrm>
            <a:off x="0" y="0"/>
            <a:ext cx="509016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2" t="-1149" r="156" b="1149"/>
          <a:stretch/>
        </p:blipFill>
        <p:spPr>
          <a:xfrm>
            <a:off x="7117080" y="478"/>
            <a:ext cx="509016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7" t="-1149" r="156" b="64042"/>
          <a:stretch/>
        </p:blipFill>
        <p:spPr>
          <a:xfrm>
            <a:off x="4404360" y="4298158"/>
            <a:ext cx="2712720" cy="2544841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82519" y="5410200"/>
            <a:ext cx="11306561" cy="11582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8160" y="5527655"/>
            <a:ext cx="1117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 патологоанатомических исследованиях трупов людей с подтвержденным или вероятным диагнозом COVID-19 патологоанатом должен соблюдать требования, как при работе с возбудителями инфекционных болезней человека II группы патогенности.</a:t>
            </a:r>
            <a:endParaRPr lang="ru-RU" b="0" i="0" dirty="0">
              <a:effectLst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2519" y="335280"/>
            <a:ext cx="11306561" cy="49682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9120" y="611276"/>
            <a:ext cx="84565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Работники медицинских организаций, имеющие риски инфицирования (персонал скорой (неотложной) медицинской помощи, инфекционных отделений, </a:t>
            </a:r>
            <a:r>
              <a:rPr lang="ru-RU" dirty="0" err="1"/>
              <a:t>обсерваторов</a:t>
            </a:r>
            <a:r>
              <a:rPr lang="ru-RU" dirty="0"/>
              <a:t> и специализированных отделений) обследуются </a:t>
            </a:r>
            <a:r>
              <a:rPr lang="ru-RU" b="1" dirty="0">
                <a:solidFill>
                  <a:srgbClr val="C00000"/>
                </a:solidFill>
              </a:rPr>
              <a:t>1 раз в неделю </a:t>
            </a:r>
            <a:r>
              <a:rPr lang="ru-RU" dirty="0"/>
              <a:t>на COVID-19 методом полимеразной цепной реакции. </a:t>
            </a:r>
          </a:p>
          <a:p>
            <a:pPr algn="just"/>
            <a:r>
              <a:rPr lang="ru-RU" dirty="0"/>
              <a:t>При выявлении среди работников медицинских организаций лиц с положительными результатами на COVID-19, они </a:t>
            </a:r>
            <a:r>
              <a:rPr lang="ru-RU" b="1" dirty="0">
                <a:solidFill>
                  <a:srgbClr val="C00000"/>
                </a:solidFill>
              </a:rPr>
              <a:t>изолируются или госпитализируются </a:t>
            </a:r>
            <a:r>
              <a:rPr lang="ru-RU" dirty="0"/>
              <a:t>(по состоянию здоровья), в отношении лиц, контактировавших с больными COVID-19 проводятся противоэпидемические мероприятия.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25880" y="3037800"/>
            <a:ext cx="78181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rgbClr val="C00000"/>
                </a:solidFill>
              </a:rPr>
              <a:t>Обследование на COVID-19 не проводится медицинским работникам, имеющим антитела </a:t>
            </a:r>
            <a:r>
              <a:rPr lang="ru-RU" i="1" dirty="0" err="1">
                <a:solidFill>
                  <a:srgbClr val="C00000"/>
                </a:solidFill>
              </a:rPr>
              <a:t>IgG</a:t>
            </a:r>
            <a:r>
              <a:rPr lang="ru-RU" i="1" dirty="0">
                <a:solidFill>
                  <a:srgbClr val="C00000"/>
                </a:solidFill>
              </a:rPr>
              <a:t>, выявленные при проведении </a:t>
            </a:r>
            <a:r>
              <a:rPr lang="ru-RU" i="1" dirty="0" err="1">
                <a:solidFill>
                  <a:srgbClr val="C00000"/>
                </a:solidFill>
              </a:rPr>
              <a:t>скрининговых</a:t>
            </a:r>
            <a:r>
              <a:rPr lang="ru-RU" i="1" dirty="0">
                <a:solidFill>
                  <a:srgbClr val="C00000"/>
                </a:solidFill>
              </a:rPr>
              <a:t> обследований.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E58AD27-DD76-4D47-8253-7A07B7081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19" y="3087240"/>
            <a:ext cx="1028608" cy="102860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79120" y="4115848"/>
            <a:ext cx="10881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 появлении симптомов респираторного заболевания работники медицинских организаций подлежат изоляции или госпитализации в медицинскую организацию инфекционного профиля (по состоянию здоровья) и обследованию.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1545CBD-6AD8-7646-86A0-A8E011A65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75" y="153903"/>
            <a:ext cx="4423610" cy="442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99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98"/>
          <a:stretch/>
        </p:blipFill>
        <p:spPr>
          <a:xfrm>
            <a:off x="0" y="0"/>
            <a:ext cx="509016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2" t="-1149" r="156" b="1149"/>
          <a:stretch/>
        </p:blipFill>
        <p:spPr>
          <a:xfrm>
            <a:off x="7117080" y="478"/>
            <a:ext cx="5090160" cy="685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7" t="-1149" r="156" b="64042"/>
          <a:stretch/>
        </p:blipFill>
        <p:spPr>
          <a:xfrm>
            <a:off x="4404360" y="4298158"/>
            <a:ext cx="2712720" cy="254484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6730" y="975360"/>
            <a:ext cx="11064240" cy="3063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93395" y="4272369"/>
            <a:ext cx="11077575" cy="21425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38546"/>
            <a:ext cx="12192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VI. Организация и проведение дезинфекции в целях профилактики COVID-19</a:t>
            </a:r>
            <a:endParaRPr lang="ru-RU" sz="2400" b="1" i="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044" y="4205402"/>
            <a:ext cx="3039427" cy="23509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236720" y="1029652"/>
            <a:ext cx="70942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 целью профилактики и борьбы с COVID-19 проводят профилактическую и очаговую (текущую, заключительную) дезинфекцию.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Для проведения дезинфекции применяют дезинфицирующие средства, применяемые для обеззараживания объектов при вирусных инфекциях.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36720" y="2506980"/>
            <a:ext cx="70942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Профилактическая дезинфекция осуществляется при возникновении угрозы заноса инфекции с целью предупреждения проникновения и распространения возбудителя заболевания в коллективы людей, в организациях, на территориях, где это заболевание отсутствует, но имеется угроза его заноса извне.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6" r="14341"/>
          <a:stretch/>
        </p:blipFill>
        <p:spPr>
          <a:xfrm>
            <a:off x="493395" y="975360"/>
            <a:ext cx="3590694" cy="30632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89598" y="4466495"/>
            <a:ext cx="79419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Текущая дезинфекция в очаге (в присутствии больного) осуществляется в течение всего времени болезни.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Для текущей дезинфекции следует применять дезинфицирующие средства, разрешенные к использованию в присутствии людей.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Столовую посуду, белье больного, предметы ухода обрабатывают способом погружения в растворы дезинфицирующих средств.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2CA529C-AC24-804B-AE20-A2BCEEA6E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7891" y="6570392"/>
            <a:ext cx="1598892" cy="2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99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98"/>
          <a:stretch/>
        </p:blipFill>
        <p:spPr>
          <a:xfrm>
            <a:off x="0" y="0"/>
            <a:ext cx="509016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2" t="-1149" r="156" b="1149"/>
          <a:stretch/>
        </p:blipFill>
        <p:spPr>
          <a:xfrm>
            <a:off x="7117080" y="478"/>
            <a:ext cx="509016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7" t="-1149" r="156" b="64042"/>
          <a:stretch/>
        </p:blipFill>
        <p:spPr>
          <a:xfrm>
            <a:off x="4404360" y="4298158"/>
            <a:ext cx="2712720" cy="254484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2440" y="499410"/>
            <a:ext cx="11353800" cy="26043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0080" y="531710"/>
            <a:ext cx="83745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Гигиеническую обработку рук с применением кожных антисептиков следует проводить после каждого контакта с кожными покровами больного (потенциально больного), его слизистыми оболочками, выделениями, повязками и другими предметами ухода, после контакта с оборудованием, мебелью и другими объектами, находящимися в непосредственной близости от больного.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0080" y="2050204"/>
            <a:ext cx="83745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Воздух в присутствии людей следует обрабатывать с использованием технологий и оборудования на основе использования ультрафиолетового излучения (</a:t>
            </a:r>
            <a:r>
              <a:rPr lang="ru-RU" dirty="0" err="1"/>
              <a:t>рециркуляторов</a:t>
            </a:r>
            <a:r>
              <a:rPr lang="ru-RU" dirty="0"/>
              <a:t>), различных видов фильтров (в том числе электрофильтров).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304" y="591119"/>
            <a:ext cx="2644278" cy="23350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72440" y="3294230"/>
            <a:ext cx="11353800" cy="31668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Заключительную дезинфекцию проводят после убытия (госпитализации) больного или по выздоровлению больного (при лечении на дому).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Для обработки используют средства из группы </a:t>
            </a:r>
            <a:r>
              <a:rPr lang="ru-RU" dirty="0" err="1"/>
              <a:t>хлорактивных</a:t>
            </a:r>
            <a:r>
              <a:rPr lang="ru-RU" dirty="0"/>
              <a:t> и </a:t>
            </a:r>
            <a:r>
              <a:rPr lang="ru-RU" dirty="0" err="1"/>
              <a:t>кислородактивных</a:t>
            </a:r>
            <a:r>
              <a:rPr lang="ru-RU" dirty="0"/>
              <a:t> соединений.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 обработке поверхностей в помещениях применяют способ орошения или аэрозольный метод.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Мягкий инвентарь, постельное белье подвергают камерной дезинфекции.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Вентиляционные системы обрабатывают аэрозольным или "дымовым" способом.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Воздух в отсутствие людей следует обрабатывать с использованием открытых ультрафиолетовых облучателей, аэрозолей дезинфицирующих средств.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Мягкий инвентарь, постельное белье подвергают камерной дезинфекции.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Вентиляционные системы обрабатывают аэрозольным или "дымовым" способом.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2CA529C-AC24-804B-AE20-A2BCEEA6E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7891" y="6570392"/>
            <a:ext cx="1598892" cy="2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5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98"/>
          <a:stretch/>
        </p:blipFill>
        <p:spPr>
          <a:xfrm>
            <a:off x="0" y="0"/>
            <a:ext cx="5090160" cy="6858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2" t="-1149" r="156" b="1149"/>
          <a:stretch/>
        </p:blipFill>
        <p:spPr>
          <a:xfrm>
            <a:off x="7101840" y="-45481"/>
            <a:ext cx="509016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38546"/>
            <a:ext cx="12192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chemeClr val="accent1">
                    <a:lumMod val="50000"/>
                  </a:schemeClr>
                </a:solidFill>
                <a:effectLst/>
              </a:rPr>
              <a:t>II. Мероприятия, направленные на предупреждение распространения COVID-19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42900" y="1547122"/>
            <a:ext cx="11338560" cy="35152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1643544"/>
            <a:ext cx="10571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</a:rPr>
              <a:t>Мероприятия, направленные на предупреждение распространения COVID-19, включают: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6CF6F6-F4C8-5B40-A60D-08F85AC164A4}"/>
              </a:ext>
            </a:extLst>
          </p:cNvPr>
          <p:cNvSpPr/>
          <p:nvPr/>
        </p:nvSpPr>
        <p:spPr>
          <a:xfrm>
            <a:off x="518160" y="1997839"/>
            <a:ext cx="109880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мониторинг заболеваемости;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лабораторный мониторинг (слежение за циркуляцией и распространением возбудителя);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мониторинг напряженности иммунитета среди переболевших лиц, среди групп риска и среди всего населения;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сбор и анализ полученной информации;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эпидемиологическую диагностику;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прогнозирование;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оценку эффективности проводимых мероприятий;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гигиеническое воспитание населения.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7" t="-1149" r="156" b="64042"/>
          <a:stretch/>
        </p:blipFill>
        <p:spPr>
          <a:xfrm>
            <a:off x="4404360" y="4298158"/>
            <a:ext cx="2712720" cy="25448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CA529C-AC24-804B-AE20-A2BCEEA6E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891" y="6570392"/>
            <a:ext cx="1598892" cy="2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24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98"/>
          <a:stretch/>
        </p:blipFill>
        <p:spPr>
          <a:xfrm>
            <a:off x="0" y="0"/>
            <a:ext cx="5090160" cy="6858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2" t="-1149" r="156" b="1149"/>
          <a:stretch/>
        </p:blipFill>
        <p:spPr>
          <a:xfrm>
            <a:off x="7101840" y="-45481"/>
            <a:ext cx="5090160" cy="6858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7" t="-1149" r="156" b="64042"/>
          <a:stretch/>
        </p:blipFill>
        <p:spPr>
          <a:xfrm>
            <a:off x="4404360" y="4298158"/>
            <a:ext cx="2712720" cy="254484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7175" y="212508"/>
            <a:ext cx="11566647" cy="65180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754" y="304406"/>
            <a:ext cx="11461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/>
              </a:rPr>
              <a:t>В целях принятия решений, направленных на предупреждение распространения COVID-19, разработки санитарно-противоэпидемических (профилактических) мероприятий, направленных на снижение рисков распространения COVID-19 и предотвращение формирования очагов с множественными случаями заболеваний, проводятся:</a:t>
            </a:r>
          </a:p>
        </p:txBody>
      </p:sp>
      <p:sp>
        <p:nvSpPr>
          <p:cNvPr id="7" name="Фигура, имеющая форму буквы L 6"/>
          <p:cNvSpPr/>
          <p:nvPr/>
        </p:nvSpPr>
        <p:spPr>
          <a:xfrm rot="10800000" flipH="1">
            <a:off x="257175" y="212509"/>
            <a:ext cx="2416752" cy="1316103"/>
          </a:xfrm>
          <a:prstGeom prst="corner">
            <a:avLst>
              <a:gd name="adj1" fmla="val 2899"/>
              <a:gd name="adj2" fmla="val 3768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6954" y="2117103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b="0" i="0" dirty="0">
                <a:effectLst/>
              </a:rPr>
              <a:t>выявление тенденций эпидемического процесса;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6954" y="1522631"/>
            <a:ext cx="108747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постоянная и динамическая оценка масштабов, характера распространенности и социально-экономической значимости инфекции, в том числе с учетом тяжести течения заболеваний;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76954" y="2438309"/>
            <a:ext cx="10767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0" i="0" dirty="0">
                <a:effectLst/>
              </a:rPr>
              <a:t>выявление высокого уровня заболеваемости и риска инфицирования населения в субъектах Российской Федерации, населенных пунктах, организациях и в связи с деятельностью индивидуальных предпринимателей;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76951" y="3122033"/>
            <a:ext cx="106463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0" i="0" dirty="0">
                <a:effectLst/>
              </a:rPr>
              <a:t>изучение популяционного иммунитета у населения с учетом проявлений эпидемического процесса;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76951" y="3592227"/>
            <a:ext cx="89797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0" i="0" dirty="0">
                <a:effectLst/>
              </a:rPr>
              <a:t>выявление лиц, наиболее подверженных риску развития заболевания;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F747208-1566-2347-8F6C-4DA9966E8B1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343" y="1536726"/>
            <a:ext cx="414613" cy="41461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F747208-1566-2347-8F6C-4DA9966E8B1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342" y="2055363"/>
            <a:ext cx="414613" cy="4146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F747208-1566-2347-8F6C-4DA9966E8B1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339" y="3611274"/>
            <a:ext cx="414613" cy="41461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F747208-1566-2347-8F6C-4DA9966E8B1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341" y="2574000"/>
            <a:ext cx="414613" cy="41461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F747208-1566-2347-8F6C-4DA9966E8B1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340" y="3092637"/>
            <a:ext cx="414613" cy="41461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76951" y="4118477"/>
            <a:ext cx="96296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0" i="0" dirty="0">
                <a:effectLst/>
              </a:rPr>
              <a:t>выявление причин и условий, определяющих уровень и структуру заболеваемости COVID-19;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F747208-1566-2347-8F6C-4DA9966E8B1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338" y="4129911"/>
            <a:ext cx="414613" cy="41461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776951" y="4478965"/>
            <a:ext cx="10874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0" i="0" dirty="0">
                <a:effectLst/>
              </a:rPr>
              <a:t>контроль и обоснованная оценка масштабов, качества и эффективности осуществляемых профилактических и противоэпидемических мероприятий для их корректировки, планирование последовательности и сроков их реализации;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F747208-1566-2347-8F6C-4DA9966E8B1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338" y="4648548"/>
            <a:ext cx="414613" cy="414613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76951" y="5112845"/>
            <a:ext cx="106463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0" i="0" dirty="0">
                <a:effectLst/>
              </a:rPr>
              <a:t>изучение и оценка результатов иммунизации населения (после ведения специфической профилактики);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76949" y="5557039"/>
            <a:ext cx="10646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0" i="0" dirty="0">
                <a:effectLst/>
              </a:rPr>
              <a:t>изучение эффективности средств специфической, неспецифической и экстренной профилактики, применяемой в эпидемических очагах COVID-19;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76954" y="6231119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b="0" i="0" dirty="0">
                <a:effectLst/>
              </a:rPr>
              <a:t>прогнозирование развития эпидемиологической ситуации.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F747208-1566-2347-8F6C-4DA9966E8B1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337" y="5167185"/>
            <a:ext cx="414613" cy="41461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F747208-1566-2347-8F6C-4DA9966E8B1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336" y="5685822"/>
            <a:ext cx="414613" cy="41461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F747208-1566-2347-8F6C-4DA9966E8B1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335" y="6204461"/>
            <a:ext cx="414613" cy="414613"/>
          </a:xfrm>
          <a:prstGeom prst="rect">
            <a:avLst/>
          </a:prstGeom>
        </p:spPr>
      </p:pic>
      <p:sp>
        <p:nvSpPr>
          <p:cNvPr id="32" name="Фигура, имеющая форму буквы L 31"/>
          <p:cNvSpPr/>
          <p:nvPr/>
        </p:nvSpPr>
        <p:spPr>
          <a:xfrm flipH="1">
            <a:off x="9407070" y="5386457"/>
            <a:ext cx="2416752" cy="1316103"/>
          </a:xfrm>
          <a:prstGeom prst="corner">
            <a:avLst>
              <a:gd name="adj1" fmla="val 2899"/>
              <a:gd name="adj2" fmla="val 3768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517" y="2671444"/>
            <a:ext cx="1905395" cy="190539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529" y="3122033"/>
            <a:ext cx="1489226" cy="148922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2CA529C-AC24-804B-AE20-A2BCEEA6EC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7891" y="6570392"/>
            <a:ext cx="1598892" cy="2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81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98"/>
          <a:stretch/>
        </p:blipFill>
        <p:spPr>
          <a:xfrm>
            <a:off x="0" y="0"/>
            <a:ext cx="5090160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2" t="-1149" r="156" b="1149"/>
          <a:stretch/>
        </p:blipFill>
        <p:spPr>
          <a:xfrm>
            <a:off x="7117080" y="478"/>
            <a:ext cx="5090160" cy="685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7" t="-1149" r="156" b="64042"/>
          <a:stretch/>
        </p:blipFill>
        <p:spPr>
          <a:xfrm>
            <a:off x="4404360" y="4298158"/>
            <a:ext cx="2712720" cy="25448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4874" y="1017753"/>
            <a:ext cx="11097493" cy="2893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</a:rPr>
              <a:t>Гигиеническое воспитание населения как метод профилактики COVID-19 включает: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</a:rPr>
              <a:t>представление населению подробной информации о COVID-19, основных симптомах заболевания и мерах профилактики с использованием средств массовой информации, листовок, плакатов бюллетеней, проведение индивидуальной беседы с пациентом и другие;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</a:rPr>
              <a:t>разъяснение правил ношения масок для защиты органов дыхания, применение дезинфицирующих средства, включая индивидуальные антисептические средства;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</a:rPr>
              <a:t>разъяснение необходимости соблюдения социальной дистанции </a:t>
            </a:r>
            <a:r>
              <a:rPr lang="ru-RU" b="1" i="0" dirty="0">
                <a:solidFill>
                  <a:srgbClr val="C00000"/>
                </a:solidFill>
                <a:effectLst/>
              </a:rPr>
              <a:t>(1,5 м - 2 м от человека)</a:t>
            </a:r>
            <a:r>
              <a:rPr lang="ru-RU" b="1" i="0" dirty="0">
                <a:effectLst/>
              </a:rPr>
              <a:t> </a:t>
            </a:r>
            <a:r>
              <a:rPr lang="ru-RU" b="0" i="0" dirty="0">
                <a:effectLst/>
              </a:rPr>
              <a:t>в период подъема заболеваемости;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</a:rPr>
              <a:t>доведение до организованных коллективов взрослых и детей правил организации деятельности в период подъема заболеваемости COVID-19.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54874" y="4282679"/>
            <a:ext cx="11097493" cy="14642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Гигиеническое воспитание населения проводится органами исполнительной власти субъектов Российской Федерации, работниками медицинских организаций при методической поддержке специалистов органов и организаций, входящих в систему федерального государственного санитарно-эпидемиологического надзора.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CA529C-AC24-804B-AE20-A2BCEEA6E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891" y="6570392"/>
            <a:ext cx="1598892" cy="2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35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98"/>
          <a:stretch/>
        </p:blipFill>
        <p:spPr>
          <a:xfrm>
            <a:off x="0" y="0"/>
            <a:ext cx="509016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2" t="-1149" r="156" b="1149"/>
          <a:stretch/>
        </p:blipFill>
        <p:spPr>
          <a:xfrm>
            <a:off x="7117080" y="478"/>
            <a:ext cx="509016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7" t="-1149" r="156" b="64042"/>
          <a:stretch/>
        </p:blipFill>
        <p:spPr>
          <a:xfrm>
            <a:off x="4404360" y="4298158"/>
            <a:ext cx="2712720" cy="25448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38546"/>
            <a:ext cx="12192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III. Лабораторная диагностика и регистрация случаев COVID-19</a:t>
            </a:r>
            <a:endParaRPr lang="ru-RU" sz="2400" b="1" i="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4074" y="723673"/>
            <a:ext cx="11457709" cy="11237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В целях оперативной организации проведения исследований и противоэпидемических мероприятий лабораторное обследование лиц в условиях распространения COVID-19 проводится исходя из следующих приоритетов: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4074" y="2525770"/>
            <a:ext cx="11457708" cy="3995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4074" y="2089158"/>
            <a:ext cx="11457708" cy="908864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 приоритету 1-го уровня относится проведение лабораторных исследований и противоэпидемических мероприятий в отношении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4656" y="3113169"/>
            <a:ext cx="111685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лиц, прибывших на территорию Российской Федерации с наличием симптомов инфекционного заболевания (или при появлении симптомов в течение периода медицинского наблюдения);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лиц, контактировавших с больным COVID-19, при появлении симптомов, не исключающих COVID-19;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лиц с диагнозом "внебольничная пневмония";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работников медицинских организаций, имеющих риск инфицирования при профессиональной деятельности при появлении симптомов, не исключающих COVID-19;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лиц, при появлении респираторных симптомов, находящихся в интернатах, детских домах, детских лагерях, пансионатах для пожилых и других стационарных организациях социального обслуживания, учреждениях уголовно-исполнительной системы.</a:t>
            </a:r>
            <a:endParaRPr lang="ru-RU" sz="1600" b="0" i="0" dirty="0">
              <a:effectLst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2CA529C-AC24-804B-AE20-A2BCEEA6E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891" y="6570392"/>
            <a:ext cx="1598892" cy="2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2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98"/>
          <a:stretch/>
        </p:blipFill>
        <p:spPr>
          <a:xfrm>
            <a:off x="0" y="0"/>
            <a:ext cx="5090160" cy="6858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2" t="-1149" r="156" b="1149"/>
          <a:stretch/>
        </p:blipFill>
        <p:spPr>
          <a:xfrm>
            <a:off x="7117080" y="478"/>
            <a:ext cx="5090160" cy="6858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7" t="-1149" r="156" b="64042"/>
          <a:stretch/>
        </p:blipFill>
        <p:spPr>
          <a:xfrm>
            <a:off x="4404360" y="4298158"/>
            <a:ext cx="2712720" cy="25448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4679" y="1109402"/>
            <a:ext cx="11457708" cy="32059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4679" y="654970"/>
            <a:ext cx="11457708" cy="908864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 приоритету 2-го уровня относится проведение лабораторных исследований и противоэпидемических мероприятий в отношении: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5284" y="1608019"/>
            <a:ext cx="111427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лиц старше 65-ти лет, обратившихся за медицинской помощью с респираторными симптомами;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работников медицинских организаций, имеющих риск инфицирования при профессиональной деятельности (лабораторные исследования проводятся </a:t>
            </a:r>
            <a:r>
              <a:rPr lang="ru-RU" b="1" dirty="0">
                <a:solidFill>
                  <a:srgbClr val="C00000"/>
                </a:solidFill>
              </a:rPr>
              <a:t>1 раз в неделю </a:t>
            </a:r>
            <a:r>
              <a:rPr lang="ru-RU" dirty="0"/>
              <a:t>до появления иммуноглобулина G (далее - </a:t>
            </a:r>
            <a:r>
              <a:rPr lang="ru-RU" dirty="0" err="1"/>
              <a:t>IgG</a:t>
            </a:r>
            <a:r>
              <a:rPr lang="ru-RU" dirty="0"/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работников стационарных организаций социального обслуживания населения, учреждений уголовно-исполнительной системы при вахтовом методе работы до начала работы в организации с целью предупреждения заноса COVID-19.</a:t>
            </a:r>
            <a:endParaRPr lang="ru-RU" b="0" i="0" dirty="0">
              <a:effectLst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0486" y="4769765"/>
            <a:ext cx="11457708" cy="1298377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 приоритету 3-го уровня относится проведение лабораторных исследований и противоэпидемических мероприятий в отношении детей из организованных коллективов при возникновении 3-х и более случаев заболеваний, не исключающих C0VID-19 (обследуются как при вспышечной заболеваемости).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CA529C-AC24-804B-AE20-A2BCEEA6E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891" y="6570392"/>
            <a:ext cx="1598892" cy="2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6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98"/>
          <a:stretch/>
        </p:blipFill>
        <p:spPr>
          <a:xfrm>
            <a:off x="0" y="0"/>
            <a:ext cx="5090160" cy="685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2" t="-1149" r="156" b="1149"/>
          <a:stretch/>
        </p:blipFill>
        <p:spPr>
          <a:xfrm>
            <a:off x="7117080" y="478"/>
            <a:ext cx="5090160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7" t="-1149" r="156" b="64042"/>
          <a:stretch/>
        </p:blipFill>
        <p:spPr>
          <a:xfrm>
            <a:off x="4404360" y="4310033"/>
            <a:ext cx="2712720" cy="254484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D23AA7F-8154-984D-8848-2E23BCE336DC}"/>
              </a:ext>
            </a:extLst>
          </p:cNvPr>
          <p:cNvSpPr/>
          <p:nvPr/>
        </p:nvSpPr>
        <p:spPr>
          <a:xfrm>
            <a:off x="415636" y="3948088"/>
            <a:ext cx="11495315" cy="25107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49251" y="5210368"/>
            <a:ext cx="79072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Научно-исследовательские работы с выделением возбудителя C0VID-19 проводятся в лабораториях, имеющих санитарно-эпидемиологическое заключение на работу с возбудителями инфекционных болезней человека II группы патогенности.</a:t>
            </a:r>
            <a:endParaRPr lang="ru-RU" b="0" i="0" dirty="0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5636" y="324982"/>
            <a:ext cx="8215746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Первичные исследования без выделения возбудителя проводятся лабораториями, имеющими санитарно-эпидемиологическое заключение на работу с возбудителями инфекционных болезней человека III-IV группы патогенности.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К работе по проведению исследований допускаются специалисты, давшие письменное согласие и прошедшие подготовку/инструктаж по вопросам обеспечения требований биологической безопасности</a:t>
            </a:r>
            <a:r>
              <a:rPr lang="ru-RU" dirty="0">
                <a:solidFill>
                  <a:srgbClr val="22272F"/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5636" y="2466358"/>
            <a:ext cx="8215746" cy="12311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Отбор и транспортировка биологического материала для лабораторных исследований проводятся в соответствии с требованиями законодательства Российской Федерации в отношении возбудителей инфекционных заболеваний человека I-II группы патогенности</a:t>
            </a:r>
            <a:r>
              <a:rPr lang="ru-RU" sz="2000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32975" y="3973815"/>
            <a:ext cx="73810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rgbClr val="C00000"/>
                </a:solidFill>
              </a:rPr>
              <a:t>Срок выполнения лабораторного исследования на COVID-19 не должен превышать 48 часов с момента поступления биологического материала в лабораторию до получения его результата лицом, в отношении которого проведено соответствующее исследование.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37" y="0"/>
            <a:ext cx="3797508" cy="3807674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E58AD27-DD76-4D47-8253-7A07B70819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5550" y="3944484"/>
            <a:ext cx="1028608" cy="102860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CA529C-AC24-804B-AE20-A2BCEEA6EC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7891" y="6570392"/>
            <a:ext cx="1598892" cy="23105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9E95AE-4E95-2945-AB46-6C1D0B6711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61" y="3724578"/>
            <a:ext cx="3484453" cy="29037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5158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98"/>
          <a:stretch/>
        </p:blipFill>
        <p:spPr>
          <a:xfrm>
            <a:off x="0" y="0"/>
            <a:ext cx="5090160" cy="685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2" t="-1149" r="156" b="1149"/>
          <a:stretch/>
        </p:blipFill>
        <p:spPr>
          <a:xfrm>
            <a:off x="7117080" y="478"/>
            <a:ext cx="5090160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7" t="-1149" r="156" b="64042"/>
          <a:stretch/>
        </p:blipFill>
        <p:spPr>
          <a:xfrm>
            <a:off x="4404360" y="4298158"/>
            <a:ext cx="2712720" cy="254484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70163" y="232391"/>
            <a:ext cx="11658602" cy="32696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51019" y="402580"/>
            <a:ext cx="87699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Лаборатории, проводящие исследования на определение маркеров возбудителя COVID-19 в биологических пробах от лиц, направляют результаты исследований незамедлительно по их завершению, но </a:t>
            </a:r>
            <a:r>
              <a:rPr lang="ru-RU" b="1" dirty="0">
                <a:solidFill>
                  <a:srgbClr val="C00000"/>
                </a:solidFill>
              </a:rPr>
              <a:t>не позднее 24 часов, </a:t>
            </a:r>
            <a:r>
              <a:rPr lang="ru-RU" dirty="0"/>
              <a:t>наиболее быстрым из доступных способов в медицинские организации, направившие биологический материал.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51018" y="1879908"/>
            <a:ext cx="87699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Информация о положительных результатах лабораторных исследований на COVID-19 незамедлительно по электронным каналам связи передается из организаций, на базе которых проводились первичные исследования, в территориальные органы </a:t>
            </a:r>
            <a:r>
              <a:rPr lang="ru-RU" dirty="0" err="1"/>
              <a:t>Роспотребнадзора</a:t>
            </a:r>
            <a:r>
              <a:rPr lang="ru-RU" dirty="0"/>
              <a:t> с указанием данных об обследуемом лице, в объеме, позволяющем провести противоэпидемические мероприятия.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0163" y="5288938"/>
            <a:ext cx="1165860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Регистрация сведений о больных COVID-19 и внесение информации о них в отчетные формы </a:t>
            </a:r>
            <a:r>
              <a:rPr lang="ru-RU" dirty="0" err="1"/>
              <a:t>Роспотребнадзора</a:t>
            </a:r>
            <a:r>
              <a:rPr lang="ru-RU" dirty="0"/>
              <a:t> (оперативный мониторинг, формы федерального статистического наблюдения) проводится территориальными органами </a:t>
            </a:r>
            <a:r>
              <a:rPr lang="ru-RU" dirty="0" err="1"/>
              <a:t>Роспотребнадзора</a:t>
            </a:r>
            <a:r>
              <a:rPr lang="ru-RU" dirty="0"/>
              <a:t> по полученным </a:t>
            </a:r>
            <a:r>
              <a:rPr lang="ru-RU" b="1" dirty="0">
                <a:solidFill>
                  <a:srgbClr val="C00000"/>
                </a:solidFill>
              </a:rPr>
              <a:t>экстренным </a:t>
            </a:r>
            <a:r>
              <a:rPr lang="ru-RU" dirty="0"/>
              <a:t>извещениям (спискам, заверенным медицинской организацией).</a:t>
            </a:r>
            <a:endParaRPr lang="ru-RU" b="0" i="0" dirty="0"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8" y="474988"/>
            <a:ext cx="2708564" cy="27085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087966" y="1321440"/>
            <a:ext cx="11560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24 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</a:rPr>
              <a:t>часа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0163" y="3643171"/>
            <a:ext cx="11658602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solidFill>
                  <a:srgbClr val="C00000"/>
                </a:solidFill>
              </a:rPr>
              <a:t>Медицинские организации, установившие предварительный или заключительный диагноз COVID-19, в соответствии с санитарно-эпидемиологическими правилами СП 3.1/3.2.3146-13 "Общие требования по профилактике инфекционных и паразитарных болезней", утвержденными постановлением Главного государственного санитарного врача Российской Федерации от 16.12.2013 N 65 (зарегистрировано Минюстом России 16.04.2014, регистрационный N 32001), направляют в органы, уполномоченные осуществлять федеральный государственный санитарно-эпидемиологический надзор, экстренное извещение.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2CA529C-AC24-804B-AE20-A2BCEEA6E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7891" y="6570392"/>
            <a:ext cx="1598892" cy="2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247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3635</Words>
  <Application>Microsoft Macintosh PowerPoint</Application>
  <PresentationFormat>Широкоэкранный</PresentationFormat>
  <Paragraphs>174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PT Serif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Microsoft Office User</cp:lastModifiedBy>
  <cp:revision>86</cp:revision>
  <dcterms:created xsi:type="dcterms:W3CDTF">2021-02-05T06:11:08Z</dcterms:created>
  <dcterms:modified xsi:type="dcterms:W3CDTF">2021-02-15T08:44:10Z</dcterms:modified>
</cp:coreProperties>
</file>