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4" r:id="rId3"/>
    <p:sldId id="266" r:id="rId4"/>
    <p:sldId id="262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81" r:id="rId18"/>
    <p:sldId id="282" r:id="rId19"/>
    <p:sldId id="283" r:id="rId20"/>
  </p:sldIdLst>
  <p:sldSz cx="9144000" cy="6858000" type="screen4x3"/>
  <p:notesSz cx="6858000" cy="9144000"/>
  <p:custDataLst>
    <p:tags r:id="rId2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4583" autoAdjust="0"/>
  </p:normalViewPr>
  <p:slideViewPr>
    <p:cSldViewPr>
      <p:cViewPr>
        <p:scale>
          <a:sx n="84" d="100"/>
          <a:sy n="84" d="100"/>
        </p:scale>
        <p:origin x="-1434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27.06.2023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27.06.2023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3407" y="404664"/>
            <a:ext cx="5897185" cy="1152128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Текс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/>
              <a:t>ЕГЭ 202</a:t>
            </a:r>
            <a:r>
              <a:rPr lang="en-US" sz="4800" dirty="0"/>
              <a:t>3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/>
              <a:t>✓ На портале </a:t>
            </a:r>
            <a:r>
              <a:rPr lang="ru-RU" sz="3000" dirty="0" smtClean="0"/>
              <a:t>mos.ru</a:t>
            </a:r>
          </a:p>
          <a:p>
            <a:pPr marL="0" indent="0">
              <a:buNone/>
            </a:pPr>
            <a:r>
              <a:rPr lang="ru-RU" sz="3000" dirty="0"/>
              <a:t>✓ </a:t>
            </a:r>
            <a:r>
              <a:rPr lang="en-US" sz="3000" dirty="0" smtClean="0"/>
              <a:t>rcoi.net</a:t>
            </a:r>
            <a:endParaRPr lang="ru-RU" sz="3000" dirty="0" smtClean="0"/>
          </a:p>
          <a:p>
            <a:pPr marL="0" indent="0">
              <a:buNone/>
            </a:pPr>
            <a:r>
              <a:rPr lang="ru-RU" sz="3000" dirty="0"/>
              <a:t>✓ </a:t>
            </a:r>
            <a:r>
              <a:rPr lang="en-US" sz="3000" dirty="0" smtClean="0"/>
              <a:t>http</a:t>
            </a:r>
            <a:r>
              <a:rPr lang="en-US" sz="3000" dirty="0"/>
              <a:t>://</a:t>
            </a:r>
            <a:r>
              <a:rPr lang="en-US" sz="3000" dirty="0" smtClean="0"/>
              <a:t>check.ege.edu.ru</a:t>
            </a:r>
            <a:endParaRPr lang="ru-RU" sz="3000" dirty="0" smtClean="0"/>
          </a:p>
          <a:p>
            <a:pPr marL="0" indent="0">
              <a:buNone/>
            </a:pPr>
            <a:r>
              <a:rPr lang="ru-RU" sz="3000" dirty="0" smtClean="0"/>
              <a:t>✓ </a:t>
            </a:r>
            <a:r>
              <a:rPr lang="ru-RU" sz="3000" dirty="0"/>
              <a:t>Результаты действительны 4 года, следующих за годом получения</a:t>
            </a:r>
            <a:endParaRPr lang="ru-RU" sz="30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 fontScale="90000"/>
          </a:bodyPr>
          <a:lstStyle/>
          <a:p>
            <a:r>
              <a:rPr lang="ru-RU" dirty="0"/>
              <a:t>ОЗНАКОМЛЕНИЕ С РЕЗУЛЬТАТАМИ ЕГЭ</a:t>
            </a:r>
          </a:p>
        </p:txBody>
      </p:sp>
    </p:spTree>
    <p:extLst>
      <p:ext uri="{BB962C8B-B14F-4D97-AF65-F5344CB8AC3E}">
        <p14:creationId xmlns:p14="http://schemas.microsoft.com/office/powerpoint/2010/main" val="114454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ВХОД УЧАСТНИКОВ ГИА В ППЭ НЕ РАНЕЕ 9.00 ПО МЕСТНОМУ </a:t>
            </a:r>
            <a:r>
              <a:rPr lang="ru-RU" sz="2800" dirty="0" smtClean="0"/>
              <a:t>СРЕМЕНИ</a:t>
            </a:r>
          </a:p>
          <a:p>
            <a:pPr marL="0" indent="0">
              <a:buNone/>
            </a:pPr>
            <a:r>
              <a:rPr lang="ru-RU" sz="2800" dirty="0" smtClean="0"/>
              <a:t>При себе иметь:</a:t>
            </a:r>
          </a:p>
          <a:p>
            <a:pPr>
              <a:buFontTx/>
              <a:buChar char="-"/>
            </a:pPr>
            <a:r>
              <a:rPr lang="ru-RU" sz="2800" dirty="0" smtClean="0"/>
              <a:t>Паспорт</a:t>
            </a:r>
          </a:p>
          <a:p>
            <a:pPr>
              <a:buFontTx/>
              <a:buChar char="-"/>
            </a:pPr>
            <a:r>
              <a:rPr lang="ru-RU" sz="2800" dirty="0" smtClean="0"/>
              <a:t>Черные </a:t>
            </a:r>
            <a:r>
              <a:rPr lang="ru-RU" sz="2800" dirty="0" err="1" smtClean="0"/>
              <a:t>гелевые</a:t>
            </a:r>
            <a:r>
              <a:rPr lang="ru-RU" sz="2800" dirty="0" smtClean="0"/>
              <a:t> или </a:t>
            </a:r>
            <a:r>
              <a:rPr lang="ru-RU" sz="2800" dirty="0" err="1" smtClean="0"/>
              <a:t>капилярные</a:t>
            </a:r>
            <a:r>
              <a:rPr lang="ru-RU" sz="2800" dirty="0" smtClean="0"/>
              <a:t> ручки</a:t>
            </a:r>
          </a:p>
          <a:p>
            <a:pPr>
              <a:buFontTx/>
              <a:buChar char="-"/>
            </a:pPr>
            <a:r>
              <a:rPr lang="ru-RU" sz="2800" dirty="0" smtClean="0"/>
              <a:t>Лекарства (при необходимости – справка от врача; передаются медицинскому работнику)</a:t>
            </a:r>
          </a:p>
          <a:p>
            <a:pPr>
              <a:buFontTx/>
              <a:buChar char="-"/>
            </a:pPr>
            <a:r>
              <a:rPr lang="ru-RU" sz="2800" dirty="0" smtClean="0"/>
              <a:t>Вода, шоколад (при необходимости) без этикеток</a:t>
            </a:r>
            <a:endParaRPr lang="ru-RU" sz="30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/>
          </a:bodyPr>
          <a:lstStyle/>
          <a:p>
            <a:r>
              <a:rPr lang="ru-RU" dirty="0"/>
              <a:t>ПУНКТ ПРОВЕДЕНИЯ </a:t>
            </a:r>
            <a:r>
              <a:rPr lang="ru-RU" dirty="0" smtClean="0"/>
              <a:t>ЕГЭ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971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656184"/>
          </a:xfrm>
        </p:spPr>
        <p:txBody>
          <a:bodyPr>
            <a:normAutofit/>
          </a:bodyPr>
          <a:lstStyle/>
          <a:p>
            <a:r>
              <a:rPr lang="ru-RU" dirty="0"/>
              <a:t>ПУНКТ ПРОВЕДЕНИЯ ЭКЗАМЕНА </a:t>
            </a:r>
            <a:r>
              <a:rPr lang="ru-RU" dirty="0" smtClean="0"/>
              <a:t>ЕГЭ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0" y="1772816"/>
            <a:ext cx="4644008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/>
              <a:t>Вход в ППЭ </a:t>
            </a:r>
            <a:r>
              <a:rPr lang="ru-RU" sz="2000" dirty="0" smtClean="0"/>
              <a:t>обозначен </a:t>
            </a:r>
            <a:r>
              <a:rPr lang="ru-RU" sz="2000" b="1" dirty="0" smtClean="0"/>
              <a:t>стационарным металлоискателем.</a:t>
            </a:r>
          </a:p>
          <a:p>
            <a:pPr marL="0" indent="0">
              <a:buNone/>
            </a:pPr>
            <a:r>
              <a:rPr lang="ru-RU" sz="2000" dirty="0" smtClean="0"/>
              <a:t>В случае использования </a:t>
            </a:r>
            <a:r>
              <a:rPr lang="ru-RU" sz="2000" b="1" dirty="0" smtClean="0"/>
              <a:t>переносных металлоискателей </a:t>
            </a:r>
            <a:r>
              <a:rPr lang="ru-RU" sz="2000" dirty="0" smtClean="0"/>
              <a:t>входом в ППЭ определяется место проведения работ с использованием указанных металлоискателей.</a:t>
            </a:r>
          </a:p>
          <a:p>
            <a:pPr marL="0" indent="0">
              <a:buNone/>
            </a:pPr>
            <a:r>
              <a:rPr lang="ru-RU" sz="2000" dirty="0" smtClean="0"/>
              <a:t>Все аудитории оборудованы </a:t>
            </a:r>
            <a:r>
              <a:rPr lang="ru-RU" sz="2000" b="1" dirty="0" smtClean="0"/>
              <a:t>видеонаблюдением.</a:t>
            </a:r>
          </a:p>
          <a:p>
            <a:pPr marL="0" indent="0">
              <a:buNone/>
            </a:pPr>
            <a:r>
              <a:rPr lang="ru-RU" sz="2000" b="1" dirty="0" smtClean="0"/>
              <a:t>Место для хранения личных вещей </a:t>
            </a:r>
            <a:r>
              <a:rPr lang="ru-RU" sz="2000" dirty="0" smtClean="0"/>
              <a:t>участников ГИА до входа в ППЭ.</a:t>
            </a:r>
          </a:p>
          <a:p>
            <a:pPr marL="0" indent="0">
              <a:buNone/>
            </a:pPr>
            <a:r>
              <a:rPr lang="ru-RU" sz="2000" b="1" dirty="0" smtClean="0"/>
              <a:t>Член ГЭК контролирует организацию входа</a:t>
            </a:r>
            <a:r>
              <a:rPr lang="ru-RU" sz="2000" dirty="0" smtClean="0"/>
              <a:t> участников ГИА в ППЭ.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4320480" cy="4752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/>
              <a:t>При проведении ЕГЭ по иностранным языкам (Говорение) </a:t>
            </a:r>
            <a:r>
              <a:rPr lang="ru-RU" sz="2000" dirty="0" smtClean="0"/>
              <a:t>черновики не выдаются.</a:t>
            </a:r>
          </a:p>
          <a:p>
            <a:pPr marL="0" indent="0">
              <a:buNone/>
            </a:pPr>
            <a:r>
              <a:rPr lang="ru-RU" sz="2000" dirty="0" smtClean="0"/>
              <a:t>Организаторы проверяют </a:t>
            </a:r>
            <a:r>
              <a:rPr lang="ru-RU" sz="2000" b="1" dirty="0" smtClean="0"/>
              <a:t>комплектность оставленных на рабочем столе </a:t>
            </a:r>
            <a:r>
              <a:rPr lang="ru-RU" sz="2000" dirty="0" smtClean="0"/>
              <a:t>участником ГИА экзаменационных материалов м черновиков.</a:t>
            </a:r>
          </a:p>
          <a:p>
            <a:pPr marL="0" indent="0">
              <a:buNone/>
            </a:pPr>
            <a:r>
              <a:rPr lang="ru-RU" sz="2000" b="1" dirty="0"/>
              <a:t>Печать КИМ </a:t>
            </a:r>
            <a:r>
              <a:rPr lang="ru-RU" sz="2000" dirty="0"/>
              <a:t>осуществляется в аудитории в присутствии участников ЕГЭ.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b="1" dirty="0" smtClean="0"/>
              <a:t>Время </a:t>
            </a:r>
            <a:r>
              <a:rPr lang="ru-RU" sz="2000" b="1" dirty="0"/>
              <a:t>выхода</a:t>
            </a:r>
            <a:r>
              <a:rPr lang="ru-RU" sz="2000" dirty="0"/>
              <a:t> из аудитории фиксируется в специальной </a:t>
            </a:r>
            <a:r>
              <a:rPr lang="ru-RU" sz="2000" dirty="0" smtClean="0"/>
              <a:t>ведомости.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67121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50851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➢ Наличие и использование средств связи, электронно-вычислительной техники, фото, аудио и видеоаппаратуру, справочных материалов, письменных заметок и иных средств хранения и передачи информации.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➢ </a:t>
            </a:r>
            <a:r>
              <a:rPr lang="ru-RU" sz="1800" dirty="0"/>
              <a:t>Вынос из аудиторий и ППЭ КИМ в бумажном и электронном виде, их фотографирование.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➢ </a:t>
            </a:r>
            <a:r>
              <a:rPr lang="ru-RU" sz="1800" dirty="0"/>
              <a:t>Разговоры, вставания с мест, пересаживания.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➢ </a:t>
            </a:r>
            <a:r>
              <a:rPr lang="ru-RU" sz="1800" dirty="0"/>
              <a:t>Обмен любыми материалами и предметами, оказание содействия другим участникам ЕГЭ.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➢ </a:t>
            </a:r>
            <a:r>
              <a:rPr lang="ru-RU" sz="1800" dirty="0"/>
              <a:t>Пользование справочными </a:t>
            </a:r>
            <a:r>
              <a:rPr lang="ru-RU" sz="1800" dirty="0" smtClean="0"/>
              <a:t>материалами, </a:t>
            </a:r>
            <a:r>
              <a:rPr lang="ru-RU" sz="1800" dirty="0"/>
              <a:t>кроме тех, которые находятся в КИМ.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➢ </a:t>
            </a:r>
            <a:r>
              <a:rPr lang="ru-RU" sz="1800" dirty="0"/>
              <a:t>Хождение по ППЭ во время экзамена без сопровождения.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/>
              <a:t>Пользование </a:t>
            </a:r>
            <a:r>
              <a:rPr lang="ru-RU" sz="1800" dirty="0"/>
              <a:t>указанными материалами и средствами запрещено как в аудитории, так и во всем ППЭ на протяжении всего экзамена.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❖ </a:t>
            </a:r>
            <a:r>
              <a:rPr lang="ru-RU" sz="1800" dirty="0"/>
              <a:t>Примечание. При нарушении настоящих требований и отказе в их соблюдении организаторы совместно с уполномоченным представителем ГЭК вправе удалить участника ЕГЭ с экзамена с внесением записи в протокол проведения экзамена в аудитории с указанием причины удаления. На бланках проставляется метка о факте удаления с экзамена.</a:t>
            </a:r>
            <a:endParaRPr lang="ru-RU" sz="18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9"/>
            <a:ext cx="7344816" cy="9685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Во </a:t>
            </a:r>
            <a:r>
              <a:rPr lang="ru-RU" dirty="0"/>
              <a:t>время экзамена </a:t>
            </a:r>
            <a:r>
              <a:rPr lang="ru-RU" dirty="0" smtClean="0"/>
              <a:t>запрещается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3861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/>
              <a:t>✓ Математика – линейка;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✓ </a:t>
            </a:r>
            <a:r>
              <a:rPr lang="ru-RU" sz="2800" dirty="0"/>
              <a:t>География – линейка, транспортир, непрограммируемый калькулятор;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✓ </a:t>
            </a:r>
            <a:r>
              <a:rPr lang="ru-RU" sz="2800" dirty="0"/>
              <a:t>Физика – линейка, непрограммируемый калькулятор</a:t>
            </a:r>
            <a:r>
              <a:rPr lang="ru-RU" sz="2800" dirty="0" smtClean="0"/>
              <a:t>;</a:t>
            </a:r>
          </a:p>
          <a:p>
            <a:pPr marL="0" indent="0">
              <a:buNone/>
            </a:pPr>
            <a:r>
              <a:rPr lang="ru-RU" sz="2800" dirty="0" smtClean="0"/>
              <a:t>✓ </a:t>
            </a:r>
            <a:r>
              <a:rPr lang="ru-RU" sz="2800" dirty="0"/>
              <a:t>Химия – непрограммируемый калькулятор</a:t>
            </a:r>
            <a:endParaRPr lang="ru-RU" sz="28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/>
          </a:bodyPr>
          <a:lstStyle/>
          <a:p>
            <a:r>
              <a:rPr lang="ru-RU" dirty="0"/>
              <a:t>РАЗРЕШЕНО </a:t>
            </a:r>
            <a:r>
              <a:rPr lang="ru-RU" dirty="0" smtClean="0"/>
              <a:t>ИСПОЛЬЗОВАТЬ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81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➢ о нарушении установленного порядка проведения ЕГЭ по соответствующему учебному предмету (в день проведения экзамена по соответствующему учебному предмету, не покидая ППЭ);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➢ </a:t>
            </a:r>
            <a:r>
              <a:rPr lang="ru-RU" sz="2400" dirty="0"/>
              <a:t>о несогласии с результатами ЕГЭ (в течение двух рабочих дней после официального дня объявления результатов ГИА по соответствующему учебному предмету).</a:t>
            </a:r>
            <a:endParaRPr lang="ru-RU" sz="22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472640"/>
          </a:xfrm>
        </p:spPr>
        <p:txBody>
          <a:bodyPr>
            <a:normAutofit fontScale="90000"/>
          </a:bodyPr>
          <a:lstStyle/>
          <a:p>
            <a:r>
              <a:rPr lang="ru-RU" dirty="0"/>
              <a:t>Участник ГИА имеет право подать апелляцию в письменной форме:</a:t>
            </a:r>
          </a:p>
        </p:txBody>
      </p:sp>
    </p:spTree>
    <p:extLst>
      <p:ext uri="{BB962C8B-B14F-4D97-AF65-F5344CB8AC3E}">
        <p14:creationId xmlns:p14="http://schemas.microsoft.com/office/powerpoint/2010/main" val="230498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▪ </a:t>
            </a:r>
            <a:r>
              <a:rPr lang="ru-RU" sz="2400" dirty="0" smtClean="0"/>
              <a:t>содержания </a:t>
            </a:r>
            <a:r>
              <a:rPr lang="ru-RU" sz="2400" dirty="0"/>
              <a:t>и структуры заданий по учебным предметам,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▪ </a:t>
            </a:r>
            <a:r>
              <a:rPr lang="ru-RU" sz="2400" dirty="0"/>
              <a:t>оценивания результатов выполнения заданий экзаменационной работы с кратким ответом;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▪ </a:t>
            </a:r>
            <a:r>
              <a:rPr lang="ru-RU" sz="2400" dirty="0"/>
              <a:t>нарушения участником ГИА требований, установленных Порядком;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▪ </a:t>
            </a:r>
            <a:r>
              <a:rPr lang="ru-RU" sz="2400" dirty="0"/>
              <a:t>неправильного оформления экзаменационной работы.</a:t>
            </a:r>
            <a:endParaRPr lang="ru-RU" sz="22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472640"/>
          </a:xfrm>
        </p:spPr>
        <p:txBody>
          <a:bodyPr>
            <a:normAutofit/>
          </a:bodyPr>
          <a:lstStyle/>
          <a:p>
            <a:r>
              <a:rPr lang="ru-RU" dirty="0"/>
              <a:t>Не рассматриваются апелляции по </a:t>
            </a:r>
            <a:r>
              <a:rPr lang="ru-RU" dirty="0" smtClean="0"/>
              <a:t>вопросам: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1977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30600" y="1700808"/>
            <a:ext cx="8784976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endParaRPr lang="ru-RU" sz="24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472640"/>
          </a:xfrm>
        </p:spPr>
        <p:txBody>
          <a:bodyPr>
            <a:normAutofit/>
          </a:bodyPr>
          <a:lstStyle/>
          <a:p>
            <a:r>
              <a:rPr lang="ru-RU" dirty="0" smtClean="0"/>
              <a:t>Время ЕГЭ </a:t>
            </a:r>
            <a:r>
              <a:rPr lang="ru-RU" dirty="0" smtClean="0"/>
              <a:t>2023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903524"/>
              </p:ext>
            </p:extLst>
          </p:nvPr>
        </p:nvGraphicFramePr>
        <p:xfrm>
          <a:off x="786308" y="1484784"/>
          <a:ext cx="7571385" cy="4735129"/>
        </p:xfrm>
        <a:graphic>
          <a:graphicData uri="http://schemas.openxmlformats.org/drawingml/2006/table">
            <a:tbl>
              <a:tblPr/>
              <a:tblGrid>
                <a:gridCol w="3353644"/>
                <a:gridCol w="4032448"/>
                <a:gridCol w="185293"/>
              </a:tblGrid>
              <a:tr h="3796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8806" marR="78806" marT="39403" marB="39403"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8806" marR="78806" marT="39403" marB="39403"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78806" marR="78806" marT="39403" marB="39403"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9960">
                <a:tc>
                  <a:txBody>
                    <a:bodyPr/>
                    <a:lstStyle/>
                    <a:p>
                      <a:r>
                        <a:rPr lang="ru-RU" sz="1800" b="0" dirty="0">
                          <a:effectLst/>
                        </a:rPr>
                        <a:t>Математика профильная</a:t>
                      </a:r>
                      <a:br>
                        <a:rPr lang="ru-RU" sz="1800" b="0" dirty="0">
                          <a:effectLst/>
                        </a:rPr>
                      </a:br>
                      <a:r>
                        <a:rPr lang="ru-RU" sz="1800" b="0" dirty="0" smtClean="0">
                          <a:effectLst/>
                        </a:rPr>
                        <a:t>Физика</a:t>
                      </a:r>
                      <a:r>
                        <a:rPr lang="ru-RU" sz="1800" dirty="0">
                          <a:effectLst/>
                        </a:rPr>
                        <a:t/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 smtClean="0">
                          <a:effectLst/>
                        </a:rPr>
                        <a:t>Литература</a:t>
                      </a:r>
                      <a:r>
                        <a:rPr lang="ru-RU" sz="1800" dirty="0">
                          <a:effectLst/>
                        </a:rPr>
                        <a:t/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 smtClean="0">
                          <a:effectLst/>
                        </a:rPr>
                        <a:t>Информатика и ИКТ</a:t>
                      </a:r>
                      <a:r>
                        <a:rPr lang="ru-RU" sz="1800" dirty="0">
                          <a:effectLst/>
                        </a:rPr>
                        <a:t/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 smtClean="0">
                          <a:effectLst/>
                        </a:rPr>
                        <a:t>Обществознание</a:t>
                      </a:r>
                      <a:r>
                        <a:rPr lang="ru-RU" sz="1800" dirty="0">
                          <a:effectLst/>
                        </a:rPr>
                        <a:t/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 smtClean="0">
                          <a:effectLst/>
                        </a:rPr>
                        <a:t>История</a:t>
                      </a:r>
                      <a:r>
                        <a:rPr lang="ru-RU" sz="1800" dirty="0">
                          <a:effectLst/>
                        </a:rPr>
                        <a:t/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 smtClean="0">
                          <a:effectLst/>
                        </a:rPr>
                        <a:t>Биология</a:t>
                      </a:r>
                      <a:endParaRPr lang="ru-RU" sz="18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effectLst/>
                        </a:rPr>
                        <a:t>3 часа 55 минут</a:t>
                      </a:r>
                      <a:br>
                        <a:rPr lang="ru-RU" sz="1800" b="1" dirty="0">
                          <a:effectLst/>
                        </a:rPr>
                      </a:br>
                      <a:r>
                        <a:rPr lang="ru-RU" sz="1800" b="1" dirty="0">
                          <a:effectLst/>
                        </a:rPr>
                        <a:t>(235 минут)</a:t>
                      </a:r>
                      <a:endParaRPr lang="ru-RU" sz="18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083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Русский язык</a:t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 smtClean="0">
                          <a:effectLst/>
                        </a:rPr>
                        <a:t>Химия</a:t>
                      </a:r>
                      <a:endParaRPr lang="ru-RU" sz="18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3 часа 30 минут</a:t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>
                          <a:effectLst/>
                        </a:rPr>
                        <a:t>(210 минут)</a:t>
                      </a: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0151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</a:rPr>
                        <a:t>География</a:t>
                      </a:r>
                      <a:r>
                        <a:rPr lang="ru-RU" sz="1800" dirty="0">
                          <a:effectLst/>
                        </a:rPr>
                        <a:t/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 smtClean="0">
                          <a:effectLst/>
                        </a:rPr>
                        <a:t>Иностранный </a:t>
                      </a:r>
                      <a:r>
                        <a:rPr lang="ru-RU" sz="1800" dirty="0">
                          <a:effectLst/>
                        </a:rPr>
                        <a:t>язык (письменно)</a:t>
                      </a: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effectLst/>
                        </a:rPr>
                        <a:t>3 часа</a:t>
                      </a:r>
                      <a:br>
                        <a:rPr lang="ru-RU" sz="1800" b="1" dirty="0">
                          <a:effectLst/>
                        </a:rPr>
                      </a:br>
                      <a:r>
                        <a:rPr lang="ru-RU" sz="1800" b="1" dirty="0">
                          <a:effectLst/>
                        </a:rPr>
                        <a:t>(180 минут)</a:t>
                      </a:r>
                      <a:endParaRPr lang="ru-RU" sz="18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083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Иностранный язык (устно)</a:t>
                      </a: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15 минут</a:t>
                      </a:r>
                      <a:br>
                        <a:rPr lang="ru-RU" sz="1800" dirty="0">
                          <a:effectLst/>
                        </a:rPr>
                      </a:br>
                      <a:endParaRPr lang="ru-RU" sz="18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78806" marR="78806" marT="39403" marB="3940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85813" y="1808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40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30600" y="1700808"/>
            <a:ext cx="8784976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endParaRPr lang="ru-RU" sz="24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472640"/>
          </a:xfrm>
        </p:spPr>
        <p:txBody>
          <a:bodyPr>
            <a:normAutofit/>
          </a:bodyPr>
          <a:lstStyle/>
          <a:p>
            <a:r>
              <a:rPr lang="ru-RU" dirty="0" smtClean="0"/>
              <a:t>Минимальные баллы ЕГЭ 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914206"/>
              </p:ext>
            </p:extLst>
          </p:nvPr>
        </p:nvGraphicFramePr>
        <p:xfrm>
          <a:off x="772101" y="1808163"/>
          <a:ext cx="7571880" cy="3632332"/>
        </p:xfrm>
        <a:graphic>
          <a:graphicData uri="http://schemas.openxmlformats.org/drawingml/2006/table">
            <a:tbl>
              <a:tblPr/>
              <a:tblGrid>
                <a:gridCol w="3353863"/>
                <a:gridCol w="2232523"/>
                <a:gridCol w="1985494"/>
              </a:tblGrid>
              <a:tr h="288032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</a:t>
                      </a:r>
                      <a:endParaRPr lang="ru-RU" dirty="0"/>
                    </a:p>
                  </a:txBody>
                  <a:tcPr marL="78806" marR="78806" marT="39403" marB="39403"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Для получения</a:t>
                      </a:r>
                      <a:r>
                        <a:rPr lang="ru-RU" baseline="0" smtClean="0"/>
                        <a:t> аттестата</a:t>
                      </a:r>
                      <a:endParaRPr lang="ru-RU" dirty="0"/>
                    </a:p>
                  </a:txBody>
                  <a:tcPr marL="78806" marR="78806" marT="39403" marB="39403"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smtClean="0"/>
                        <a:t>Для поступления в</a:t>
                      </a:r>
                      <a:r>
                        <a:rPr lang="ru-RU" sz="1600" baseline="0" smtClean="0"/>
                        <a:t> вуз</a:t>
                      </a:r>
                      <a:endParaRPr lang="ru-RU" sz="1600" dirty="0"/>
                    </a:p>
                  </a:txBody>
                  <a:tcPr marL="78806" marR="78806" marT="39403" marB="39403"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11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</a:rPr>
                        <a:t>Русский </a:t>
                      </a:r>
                      <a:r>
                        <a:rPr lang="ru-RU" sz="1800" dirty="0" smtClean="0">
                          <a:effectLst/>
                        </a:rPr>
                        <a:t>язык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Биология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География, литература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Иностранные языки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Информатика и</a:t>
                      </a:r>
                      <a:r>
                        <a:rPr lang="ru-RU" sz="1800" baseline="0" dirty="0" smtClean="0">
                          <a:effectLst/>
                        </a:rPr>
                        <a:t> ИКТ</a:t>
                      </a:r>
                    </a:p>
                    <a:p>
                      <a:r>
                        <a:rPr lang="ru-RU" sz="1800" baseline="0" dirty="0" smtClean="0">
                          <a:effectLst/>
                        </a:rPr>
                        <a:t>История</a:t>
                      </a:r>
                    </a:p>
                    <a:p>
                      <a:r>
                        <a:rPr lang="ru-RU" sz="1800" baseline="0" dirty="0" smtClean="0">
                          <a:effectLst/>
                        </a:rPr>
                        <a:t>Обществознание</a:t>
                      </a:r>
                    </a:p>
                    <a:p>
                      <a:r>
                        <a:rPr lang="ru-RU" sz="1800" baseline="0" dirty="0" smtClean="0">
                          <a:effectLst/>
                        </a:rPr>
                        <a:t>Физика, химия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Математика 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Математика (база)</a:t>
                      </a:r>
                      <a:endParaRPr lang="ru-RU" sz="18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</a:rPr>
                        <a:t>24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-</a:t>
                      </a:r>
                      <a:endParaRPr lang="ru-RU" sz="1800" dirty="0" smtClean="0">
                        <a:effectLst/>
                      </a:endParaRPr>
                    </a:p>
                    <a:p>
                      <a:r>
                        <a:rPr lang="ru-RU" sz="1800" dirty="0" smtClean="0">
                          <a:effectLst/>
                        </a:rPr>
                        <a:t>-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-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-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-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-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-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27</a:t>
                      </a:r>
                    </a:p>
                    <a:p>
                      <a:r>
                        <a:rPr lang="ru-RU" sz="1800" dirty="0" smtClean="0">
                          <a:effectLst/>
                        </a:rPr>
                        <a:t>3 (оценка)</a:t>
                      </a:r>
                      <a:endParaRPr lang="ru-RU" sz="18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</a:rPr>
                        <a:t>36</a:t>
                      </a:r>
                      <a:endParaRPr lang="ru-RU" sz="1600" dirty="0" smtClean="0">
                        <a:effectLst/>
                      </a:endParaRPr>
                    </a:p>
                    <a:p>
                      <a:r>
                        <a:rPr lang="ru-RU" sz="1600" dirty="0" smtClean="0">
                          <a:effectLst/>
                        </a:rPr>
                        <a:t>36</a:t>
                      </a:r>
                      <a:endParaRPr lang="ru-RU" sz="1600" dirty="0" smtClean="0">
                        <a:effectLst/>
                      </a:endParaRPr>
                    </a:p>
                    <a:p>
                      <a:r>
                        <a:rPr lang="ru-RU" sz="1600" dirty="0" smtClean="0">
                          <a:effectLst/>
                        </a:rPr>
                        <a:t>37,</a:t>
                      </a:r>
                      <a:r>
                        <a:rPr lang="ru-RU" sz="1600" baseline="0" dirty="0" smtClean="0">
                          <a:effectLst/>
                        </a:rPr>
                        <a:t> 32</a:t>
                      </a:r>
                      <a:endParaRPr lang="ru-RU" sz="1600" dirty="0" smtClean="0">
                        <a:effectLst/>
                      </a:endParaRPr>
                    </a:p>
                    <a:p>
                      <a:r>
                        <a:rPr lang="ru-RU" sz="1600" dirty="0" smtClean="0">
                          <a:effectLst/>
                        </a:rPr>
                        <a:t>22</a:t>
                      </a:r>
                      <a:endParaRPr lang="ru-RU" sz="1600" dirty="0" smtClean="0">
                        <a:effectLst/>
                      </a:endParaRPr>
                    </a:p>
                    <a:p>
                      <a:r>
                        <a:rPr lang="ru-RU" sz="1600" dirty="0" smtClean="0">
                          <a:effectLst/>
                        </a:rPr>
                        <a:t>40</a:t>
                      </a:r>
                      <a:endParaRPr lang="ru-RU" sz="1600" dirty="0" smtClean="0">
                        <a:effectLst/>
                      </a:endParaRPr>
                    </a:p>
                    <a:p>
                      <a:r>
                        <a:rPr lang="ru-RU" sz="1600" dirty="0" smtClean="0">
                          <a:effectLst/>
                        </a:rPr>
                        <a:t>32</a:t>
                      </a:r>
                      <a:endParaRPr lang="ru-RU" sz="1600" dirty="0" smtClean="0">
                        <a:effectLst/>
                      </a:endParaRPr>
                    </a:p>
                    <a:p>
                      <a:r>
                        <a:rPr lang="ru-RU" sz="1600" dirty="0" smtClean="0">
                          <a:effectLst/>
                        </a:rPr>
                        <a:t>32</a:t>
                      </a:r>
                      <a:endParaRPr lang="ru-RU" sz="1600" dirty="0" smtClean="0">
                        <a:effectLst/>
                      </a:endParaRPr>
                    </a:p>
                    <a:p>
                      <a:r>
                        <a:rPr lang="ru-RU" sz="1600" dirty="0" smtClean="0">
                          <a:effectLst/>
                        </a:rPr>
                        <a:t>42</a:t>
                      </a:r>
                    </a:p>
                    <a:p>
                      <a:r>
                        <a:rPr lang="ru-RU" sz="1600" dirty="0" smtClean="0">
                          <a:effectLst/>
                        </a:rPr>
                        <a:t>36</a:t>
                      </a:r>
                    </a:p>
                    <a:p>
                      <a:r>
                        <a:rPr lang="ru-RU" sz="1600" dirty="0" smtClean="0">
                          <a:effectLst/>
                        </a:rPr>
                        <a:t>27</a:t>
                      </a:r>
                    </a:p>
                    <a:p>
                      <a:endParaRPr lang="ru-RU" sz="1600" dirty="0" smtClean="0">
                        <a:effectLst/>
                      </a:endParaRPr>
                    </a:p>
                    <a:p>
                      <a:endParaRPr lang="ru-RU" sz="1600" dirty="0">
                        <a:effectLst/>
                      </a:endParaRPr>
                    </a:p>
                  </a:txBody>
                  <a:tcPr marL="78806" marR="78806" marT="39403" marB="3940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85813" y="1808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82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30600" y="1700808"/>
            <a:ext cx="8784976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dirty="0"/>
              <a:t>✓ fipi.ru - Федеральный институт педагогических измерений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ege.edu.ru -Официальный информационный портал ЕГЭ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obrnadzor.gov.ru - Федеральная служба по надзору в сфере образования </a:t>
            </a:r>
            <a:r>
              <a:rPr lang="ru-RU" sz="1800" dirty="0" err="1"/>
              <a:t>инауки</a:t>
            </a:r>
            <a:r>
              <a:rPr lang="ru-RU" sz="1800" dirty="0"/>
              <a:t>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www.rustest.ru - Официальный сайт Федерального </a:t>
            </a:r>
            <a:r>
              <a:rPr lang="ru-RU" sz="1800" dirty="0" err="1"/>
              <a:t>центраТестирования</a:t>
            </a:r>
            <a:r>
              <a:rPr lang="ru-RU" sz="1800" dirty="0"/>
              <a:t>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mon.gov.ru - Министерство образования и науки Российской Федерации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https://www.mos.ru/donm - Департамент образования и науки города Москвы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http://rcoi.mcko.ru - Региональный центр обработки информации города Москвы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https://mcrkpo.ru - Московский центр развития кадрового потенциала образования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http://mcko.ru - Московский центр качества </a:t>
            </a:r>
            <a:r>
              <a:rPr lang="ru-RU" sz="1800" dirty="0" smtClean="0"/>
              <a:t>образования</a:t>
            </a:r>
          </a:p>
          <a:p>
            <a:pPr marL="0" indent="0" algn="ctr">
              <a:buNone/>
            </a:pPr>
            <a:r>
              <a:rPr lang="ru-RU" sz="1800" dirty="0" smtClean="0"/>
              <a:t> </a:t>
            </a:r>
            <a:r>
              <a:rPr lang="ru-RU" sz="1800" dirty="0"/>
              <a:t>✓ http://mosmetod.ru - Городской методический центр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https://www.mos.ru/dogm/function/mosobrnadzor/gia/ - </a:t>
            </a:r>
            <a:r>
              <a:rPr lang="ru-RU" sz="1800" dirty="0" err="1"/>
              <a:t>Мособрнадзор</a:t>
            </a:r>
            <a:r>
              <a:rPr lang="ru-RU" sz="1800" dirty="0"/>
              <a:t> (всё об организации ГИА в Москве)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✓ </a:t>
            </a:r>
            <a:r>
              <a:rPr lang="ru-RU" sz="1800" dirty="0"/>
              <a:t>https://edu.gov.ru/ - Министерство просвещения Российской Федерации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472640"/>
          </a:xfrm>
        </p:spPr>
        <p:txBody>
          <a:bodyPr>
            <a:normAutofit/>
          </a:bodyPr>
          <a:lstStyle/>
          <a:p>
            <a:r>
              <a:rPr lang="ru-RU" dirty="0" smtClean="0"/>
              <a:t>САЙТЫ В ПОМОЩЬ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18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8784976" cy="409391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100" dirty="0"/>
              <a:t>Приказ </a:t>
            </a:r>
            <a:r>
              <a:rPr lang="ru-RU" sz="2100" dirty="0" err="1"/>
              <a:t>Минпросвещения</a:t>
            </a:r>
            <a:r>
              <a:rPr lang="ru-RU" sz="2100" dirty="0"/>
              <a:t> России и </a:t>
            </a:r>
            <a:r>
              <a:rPr lang="ru-RU" sz="2100" dirty="0" err="1"/>
              <a:t>Рособрнадзора</a:t>
            </a:r>
            <a:r>
              <a:rPr lang="ru-RU" sz="2100" dirty="0"/>
              <a:t> от 07.11.2018 № 190/1512 "Об утверждении Порядка проведения государственной итоговой аттестации по образовательным программам среднего общего </a:t>
            </a:r>
            <a:r>
              <a:rPr lang="ru-RU" sz="2100" dirty="0" smtClean="0"/>
              <a:t>образования« (с изменениями): </a:t>
            </a:r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/>
              <a:t>К государственной итоговой аттестации допускаются обучающиеся, не имеющие академической задолженности, в полном объеме выполнившие учебный </a:t>
            </a:r>
            <a:r>
              <a:rPr lang="ru-RU" dirty="0" smtClean="0"/>
              <a:t>план </a:t>
            </a:r>
            <a:r>
              <a:rPr lang="ru-RU" dirty="0"/>
              <a:t>(имеющие годовые отметки по всем учебным предметам учебного плана за каждый год обучения по образовательным программам среднего общего образования не ниже удовлетворительных), а также имеющие результат "зачет" за итоговое сочинение (изложение)»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210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Заголовок слайда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79512" y="1772816"/>
            <a:ext cx="8784976" cy="409391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100" dirty="0"/>
              <a:t>Приказ </a:t>
            </a:r>
            <a:r>
              <a:rPr lang="ru-RU" sz="2100" dirty="0" err="1"/>
              <a:t>Минпросвещения</a:t>
            </a:r>
            <a:r>
              <a:rPr lang="ru-RU" sz="2100" dirty="0"/>
              <a:t> России и </a:t>
            </a:r>
            <a:r>
              <a:rPr lang="ru-RU" sz="2100" dirty="0" err="1"/>
              <a:t>Рособрнадзора</a:t>
            </a:r>
            <a:r>
              <a:rPr lang="ru-RU" sz="2100" dirty="0"/>
              <a:t> от 07.11.2018 № 190/1512 "Об утверждении Порядка проведения государственной итоговой аттестации по образовательным программам среднего общего образования": </a:t>
            </a:r>
            <a:endParaRPr lang="ru-RU" sz="2100" dirty="0" smtClean="0"/>
          </a:p>
          <a:p>
            <a:pPr marL="0" indent="0">
              <a:buNone/>
            </a:pPr>
            <a:r>
              <a:rPr lang="ru-RU" sz="2200" dirty="0" smtClean="0"/>
              <a:t>«</a:t>
            </a:r>
            <a:r>
              <a:rPr lang="ru-RU" sz="2200" dirty="0"/>
              <a:t>ГИА проводится: </a:t>
            </a:r>
            <a:endParaRPr lang="ru-RU" sz="2200" dirty="0" smtClean="0"/>
          </a:p>
          <a:p>
            <a:pPr marL="0" indent="0">
              <a:buNone/>
            </a:pPr>
            <a:r>
              <a:rPr lang="ru-RU" sz="2200" dirty="0" smtClean="0"/>
              <a:t>а</a:t>
            </a:r>
            <a:r>
              <a:rPr lang="ru-RU" sz="2200" dirty="0"/>
              <a:t>) в форме единого государственного экзамена (далее - ЕГЭ) с использованием контрольных измерительных материалов, представляющих собой комплексы заданий стандартизированной формы (далее - КИМ); </a:t>
            </a:r>
            <a:endParaRPr lang="ru-RU" sz="2200" dirty="0" smtClean="0"/>
          </a:p>
          <a:p>
            <a:pPr marL="0" indent="0">
              <a:buNone/>
            </a:pPr>
            <a:r>
              <a:rPr lang="ru-RU" sz="2200" dirty="0" smtClean="0"/>
              <a:t>б</a:t>
            </a:r>
            <a:r>
              <a:rPr lang="ru-RU" sz="2200" dirty="0"/>
              <a:t>) в форме государственного выпускного экзамена (далее - ГВЭ) с использованием текстов, тем, заданий, билетов - для обучающихся с ограниченными возможностями здоровья, для обучающихся - детей-инвалидов и инвалидов, осваивающих образовательные программы среднего общего образования</a:t>
            </a:r>
            <a:r>
              <a:rPr lang="ru-RU" sz="2200" dirty="0" smtClean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85379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➢</a:t>
            </a:r>
            <a:r>
              <a:rPr lang="ru-RU" dirty="0"/>
              <a:t>единое расписание;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➢</a:t>
            </a:r>
            <a:r>
              <a:rPr lang="ru-RU" dirty="0"/>
              <a:t>единые правила проведения; ➢использование заданий стандартизированной формы (КИМ);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➢</a:t>
            </a:r>
            <a:r>
              <a:rPr lang="ru-RU" dirty="0"/>
              <a:t>использование специальных бланков для оформления ответов на задания;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➢</a:t>
            </a:r>
            <a:r>
              <a:rPr lang="ru-RU" dirty="0"/>
              <a:t>проведение письменно на русском языке (за исключением ЕГЭ по иностранным языкам).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ОСОБЕННОСТИ ЕГЭ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/>
              <a:t>➢ Обязательными для всех выпускников образовательных организаций </a:t>
            </a:r>
            <a:r>
              <a:rPr lang="ru-RU" sz="3000" dirty="0" smtClean="0"/>
              <a:t>202</a:t>
            </a:r>
            <a:r>
              <a:rPr lang="en-US" sz="3000" dirty="0" smtClean="0"/>
              <a:t>3 </a:t>
            </a:r>
            <a:r>
              <a:rPr lang="ru-RU" sz="3000" dirty="0" smtClean="0"/>
              <a:t>года является </a:t>
            </a:r>
            <a:r>
              <a:rPr lang="ru-RU" sz="3000" dirty="0"/>
              <a:t>ЕГЭ по русскому </a:t>
            </a:r>
            <a:r>
              <a:rPr lang="ru-RU" sz="3000" dirty="0" smtClean="0"/>
              <a:t>языку</a:t>
            </a:r>
            <a:r>
              <a:rPr lang="en-US" sz="3000" dirty="0"/>
              <a:t> </a:t>
            </a:r>
            <a:r>
              <a:rPr lang="ru-RU" sz="3000" dirty="0" smtClean="0"/>
              <a:t>и математике</a:t>
            </a:r>
            <a:r>
              <a:rPr lang="en-US" sz="3000" dirty="0" smtClean="0"/>
              <a:t> (</a:t>
            </a:r>
            <a:r>
              <a:rPr lang="ru-RU" sz="3000" dirty="0" smtClean="0"/>
              <a:t>базовый или профильный уровень);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3000" dirty="0" smtClean="0"/>
              <a:t>➢ </a:t>
            </a:r>
            <a:r>
              <a:rPr lang="ru-RU" sz="3000" dirty="0"/>
              <a:t>Положительные результаты </a:t>
            </a:r>
            <a:r>
              <a:rPr lang="ru-RU" sz="3000" dirty="0" smtClean="0"/>
              <a:t>ЕГЭ по </a:t>
            </a:r>
            <a:r>
              <a:rPr lang="ru-RU" sz="3000" dirty="0"/>
              <a:t>русскому </a:t>
            </a:r>
            <a:r>
              <a:rPr lang="ru-RU" sz="3000" dirty="0" smtClean="0"/>
              <a:t>языку и математике являются </a:t>
            </a:r>
            <a:r>
              <a:rPr lang="ru-RU" sz="3000" dirty="0"/>
              <a:t>основанием для выдачи выпускнику аттестата о среднем общем образовании.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 fontScale="90000"/>
          </a:bodyPr>
          <a:lstStyle/>
          <a:p>
            <a:r>
              <a:rPr lang="ru-RU" dirty="0"/>
              <a:t>СДАЧА ОБЯЗАТЕЛЬНЫХ ЭКЗАМЕНОВ В </a:t>
            </a:r>
            <a:r>
              <a:rPr lang="ru-RU" dirty="0" smtClean="0"/>
              <a:t>ФОРМЕ </a:t>
            </a:r>
            <a:r>
              <a:rPr lang="ru-RU" dirty="0"/>
              <a:t>ЕГЭ</a:t>
            </a:r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➢ </a:t>
            </a:r>
            <a:r>
              <a:rPr lang="ru-RU" sz="2400" dirty="0" smtClean="0"/>
              <a:t>Математика (профиль); обществознание</a:t>
            </a:r>
            <a:r>
              <a:rPr lang="ru-RU" sz="2400" dirty="0"/>
              <a:t>; химия; биология; физика; информатика и ИКТ; история; литература; география; иностранные </a:t>
            </a:r>
            <a:r>
              <a:rPr lang="ru-RU" sz="2400" dirty="0" smtClean="0"/>
              <a:t>языки;</a:t>
            </a:r>
          </a:p>
          <a:p>
            <a:pPr marL="0" indent="0">
              <a:buNone/>
            </a:pPr>
            <a:r>
              <a:rPr lang="ru-RU" sz="2400" dirty="0" smtClean="0"/>
              <a:t>➢ </a:t>
            </a:r>
            <a:r>
              <a:rPr lang="ru-RU" sz="2400" dirty="0"/>
              <a:t>Перечень предметов определяется выпускником самостоятельно в соответствии с Перечнем вступительных испытаний, который </a:t>
            </a:r>
            <a:r>
              <a:rPr lang="ru-RU" sz="2400" dirty="0" smtClean="0"/>
              <a:t>утверждается </a:t>
            </a:r>
            <a:r>
              <a:rPr lang="ru-RU" sz="2400" dirty="0"/>
              <a:t>приказом Министерства науки и высшего образования </a:t>
            </a:r>
            <a:r>
              <a:rPr lang="ru-RU" sz="2400" dirty="0" smtClean="0"/>
              <a:t>РФ;</a:t>
            </a:r>
          </a:p>
          <a:p>
            <a:pPr marL="0" indent="0">
              <a:buNone/>
            </a:pPr>
            <a:r>
              <a:rPr lang="ru-RU" sz="2400" dirty="0" smtClean="0"/>
              <a:t>➢ </a:t>
            </a:r>
            <a:r>
              <a:rPr lang="ru-RU" sz="2400" dirty="0"/>
              <a:t>Каждый ВУЗ на официальном сайте должен разместить указанный перечень не позднее 1 октября </a:t>
            </a:r>
            <a:r>
              <a:rPr lang="ru-RU" sz="2400" dirty="0" smtClean="0"/>
              <a:t>2022 года</a:t>
            </a:r>
            <a:r>
              <a:rPr lang="ru-RU" sz="2400" dirty="0"/>
              <a:t>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 fontScale="90000"/>
          </a:bodyPr>
          <a:lstStyle/>
          <a:p>
            <a:r>
              <a:rPr lang="ru-RU" dirty="0"/>
              <a:t>ЭКЗАМЕНЫ ПО ВЫБОРУ (для поступления в ВУЗ)</a:t>
            </a:r>
          </a:p>
        </p:txBody>
      </p:sp>
    </p:spTree>
    <p:extLst>
      <p:ext uri="{BB962C8B-B14F-4D97-AF65-F5344CB8AC3E}">
        <p14:creationId xmlns:p14="http://schemas.microsoft.com/office/powerpoint/2010/main" val="3915098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/>
              <a:t>Если выпускник текущего года получает результат ниже минимального количества баллов </a:t>
            </a:r>
            <a:r>
              <a:rPr lang="ru-RU" sz="3000" dirty="0" smtClean="0"/>
              <a:t>по обязательным предметам </a:t>
            </a:r>
            <a:r>
              <a:rPr lang="ru-RU" sz="3000" dirty="0"/>
              <a:t>(русский </a:t>
            </a:r>
            <a:r>
              <a:rPr lang="ru-RU" sz="3000" dirty="0" smtClean="0"/>
              <a:t>язык и математика), </a:t>
            </a:r>
            <a:r>
              <a:rPr lang="ru-RU" sz="3000" dirty="0"/>
              <a:t>то он может пересдать этот экзамен в этом году в резервные дни. </a:t>
            </a:r>
            <a:endParaRPr lang="ru-RU" sz="3000" dirty="0" smtClean="0"/>
          </a:p>
          <a:p>
            <a:pPr marL="0" indent="0">
              <a:buNone/>
            </a:pPr>
            <a:r>
              <a:rPr lang="ru-RU" sz="3000" dirty="0" smtClean="0"/>
              <a:t>Предметы </a:t>
            </a:r>
            <a:r>
              <a:rPr lang="ru-RU" sz="3000" dirty="0"/>
              <a:t>по выбору в текущем году не пересдаются.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 fontScale="90000"/>
          </a:bodyPr>
          <a:lstStyle/>
          <a:p>
            <a:r>
              <a:rPr lang="ru-RU" dirty="0"/>
              <a:t>НЕУДОВЛЕТВОРИТЕЛЬНЫЙ РЕЗУЛЬТАТ</a:t>
            </a:r>
          </a:p>
        </p:txBody>
      </p:sp>
    </p:spTree>
    <p:extLst>
      <p:ext uri="{BB962C8B-B14F-4D97-AF65-F5344CB8AC3E}">
        <p14:creationId xmlns:p14="http://schemas.microsoft.com/office/powerpoint/2010/main" val="28892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3000" dirty="0" smtClean="0"/>
              <a:t>➢ </a:t>
            </a:r>
            <a:r>
              <a:rPr lang="ru-RU" sz="3000" dirty="0"/>
              <a:t>Итоговые отметки определяются как среднее арифметическое полугодовых и годовых отметок обучающегося за каждый год обучения по образовательной программе среднего общего образования и выставляются в аттестат целыми числами в соответствии с правилами математического округления. </a:t>
            </a:r>
            <a:endParaRPr lang="ru-RU" sz="3000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 fontScale="90000"/>
          </a:bodyPr>
          <a:lstStyle/>
          <a:p>
            <a:r>
              <a:rPr lang="ru-RU" dirty="0"/>
              <a:t>АТТЕСТАТ О СРЕДНЕМ ОБЩЕМ ОБРАЗОВАНИИ</a:t>
            </a:r>
          </a:p>
        </p:txBody>
      </p:sp>
    </p:spTree>
    <p:extLst>
      <p:ext uri="{BB962C8B-B14F-4D97-AF65-F5344CB8AC3E}">
        <p14:creationId xmlns:p14="http://schemas.microsoft.com/office/powerpoint/2010/main" val="7933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➢ Аттестат с отличием и приложение к нему выдаются лицам, завершившим обучение по образовательным программам среднего общего образования, имеющим итоговые отметки «отлично» по всем учебным предметам учебного плана </a:t>
            </a:r>
            <a:r>
              <a:rPr lang="en-US" sz="2800" dirty="0" smtClean="0"/>
              <a:t>&lt;…&gt; </a:t>
            </a:r>
            <a:r>
              <a:rPr lang="ru-RU" sz="2800" dirty="0" smtClean="0"/>
              <a:t>и получившим </a:t>
            </a:r>
            <a:r>
              <a:rPr lang="en-US" sz="2800" dirty="0" smtClean="0"/>
              <a:t>&lt;…&gt; </a:t>
            </a:r>
            <a:r>
              <a:rPr lang="ru-RU" sz="2800" dirty="0" smtClean="0"/>
              <a:t>не менее 70 баллов по учебным предметам «Русский язык» и «Математика», а также количество баллов не ниже минимального по всем сдаваемым в форме ЕГЭ предметам.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 fontScale="90000"/>
          </a:bodyPr>
          <a:lstStyle/>
          <a:p>
            <a:r>
              <a:rPr lang="ru-RU" dirty="0"/>
              <a:t>АТТЕСТАТ О СРЕДНЕМ ОБЩЕМ </a:t>
            </a:r>
            <a:r>
              <a:rPr lang="ru-RU" dirty="0" smtClean="0"/>
              <a:t>ОБРАЗОВАНИИ С ОТЛИЧИЕМ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73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96b8518664813f1bbd7a9e13460b0873272ab63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2583</TotalTime>
  <Words>1180</Words>
  <Application>Microsoft Office PowerPoint</Application>
  <PresentationFormat>Экран (4:3)</PresentationFormat>
  <Paragraphs>136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ЕГЭ 2023</vt:lpstr>
      <vt:lpstr>Заголовок слайда</vt:lpstr>
      <vt:lpstr>Заголовок слайда</vt:lpstr>
      <vt:lpstr>ОСОБЕННОСТИ ЕГЭ</vt:lpstr>
      <vt:lpstr>СДАЧА ОБЯЗАТЕЛЬНЫХ ЭКЗАМЕНОВ В ФОРМЕ ЕГЭ</vt:lpstr>
      <vt:lpstr>ЭКЗАМЕНЫ ПО ВЫБОРУ (для поступления в ВУЗ)</vt:lpstr>
      <vt:lpstr>НЕУДОВЛЕТВОРИТЕЛЬНЫЙ РЕЗУЛЬТАТ</vt:lpstr>
      <vt:lpstr>АТТЕСТАТ О СРЕДНЕМ ОБЩЕМ ОБРАЗОВАНИИ</vt:lpstr>
      <vt:lpstr>АТТЕСТАТ О СРЕДНЕМ ОБЩЕМ ОБРАЗОВАНИИ С ОТЛИЧИЕМ</vt:lpstr>
      <vt:lpstr>ОЗНАКОМЛЕНИЕ С РЕЗУЛЬТАТАМИ ЕГЭ</vt:lpstr>
      <vt:lpstr>ПУНКТ ПРОВЕДЕНИЯ ЕГЭ</vt:lpstr>
      <vt:lpstr>ПУНКТ ПРОВЕДЕНИЯ ЭКЗАМЕНА ЕГЭ</vt:lpstr>
      <vt:lpstr>  Во время экзамена запрещается</vt:lpstr>
      <vt:lpstr>РАЗРЕШЕНО ИСПОЛЬЗОВАТЬ</vt:lpstr>
      <vt:lpstr>Участник ГИА имеет право подать апелляцию в письменной форме:</vt:lpstr>
      <vt:lpstr>Не рассматриваются апелляции по вопросам:</vt:lpstr>
      <vt:lpstr>Время ЕГЭ 2023</vt:lpstr>
      <vt:lpstr>Минимальные баллы ЕГЭ </vt:lpstr>
      <vt:lpstr>САЙТЫ В ПОМОЩЬ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без границ</dc:title>
  <dc:creator>obstinate</dc:creator>
  <dc:description>Шаблон презентации с сайта https://presentation-creation.ru/</dc:description>
  <cp:lastModifiedBy>МБОУ Ырбанская СОШ</cp:lastModifiedBy>
  <cp:revision>1197</cp:revision>
  <dcterms:created xsi:type="dcterms:W3CDTF">2018-02-25T09:09:03Z</dcterms:created>
  <dcterms:modified xsi:type="dcterms:W3CDTF">2023-06-27T12:07:58Z</dcterms:modified>
</cp:coreProperties>
</file>